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2" r:id="rId7"/>
    <p:sldId id="265" r:id="rId8"/>
    <p:sldId id="261" r:id="rId9"/>
    <p:sldId id="268" r:id="rId10"/>
    <p:sldId id="270" r:id="rId11"/>
    <p:sldId id="269" r:id="rId12"/>
    <p:sldId id="274" r:id="rId13"/>
    <p:sldId id="273" r:id="rId14"/>
    <p:sldId id="267" r:id="rId15"/>
  </p:sldIdLst>
  <p:sldSz cx="18288000" cy="10287000"/>
  <p:notesSz cx="18288000" cy="10287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dt Dominik" initials="SD" lastIdx="2" clrIdx="0">
    <p:extLst>
      <p:ext uri="{19B8F6BF-5375-455C-9EA6-DF929625EA0E}">
        <p15:presenceInfo xmlns:p15="http://schemas.microsoft.com/office/powerpoint/2012/main" userId="2fc8d5edf04bf4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53B0D"/>
    <a:srgbClr val="01A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97865-7874-47C7-AFC3-2AC14B1BAA20}" v="16" dt="2022-12-04T07:28:50.8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47" d="100"/>
          <a:sy n="47" d="100"/>
        </p:scale>
        <p:origin x="74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Nagy-Csinos" userId="79dbae4ab56ab3b7" providerId="LiveId" clId="{7D397865-7874-47C7-AFC3-2AC14B1BAA20}"/>
    <pc:docChg chg="undo custSel modSld">
      <pc:chgData name="Csilla Nagy-Csinos" userId="79dbae4ab56ab3b7" providerId="LiveId" clId="{7D397865-7874-47C7-AFC3-2AC14B1BAA20}" dt="2022-12-10T17:52:32.187" v="52" actId="20577"/>
      <pc:docMkLst>
        <pc:docMk/>
      </pc:docMkLst>
      <pc:sldChg chg="addSp delSp modSp mod">
        <pc:chgData name="Csilla Nagy-Csinos" userId="79dbae4ab56ab3b7" providerId="LiveId" clId="{7D397865-7874-47C7-AFC3-2AC14B1BAA20}" dt="2022-12-10T15:40:14.264" v="47" actId="207"/>
        <pc:sldMkLst>
          <pc:docMk/>
          <pc:sldMk cId="0" sldId="257"/>
        </pc:sldMkLst>
        <pc:spChg chg="mod">
          <ac:chgData name="Csilla Nagy-Csinos" userId="79dbae4ab56ab3b7" providerId="LiveId" clId="{7D397865-7874-47C7-AFC3-2AC14B1BAA20}" dt="2022-12-04T16:11:58.628" v="16" actId="14100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Csilla Nagy-Csinos" userId="79dbae4ab56ab3b7" providerId="LiveId" clId="{7D397865-7874-47C7-AFC3-2AC14B1BAA20}" dt="2022-12-04T16:13:22.091" v="20" actId="478"/>
          <ac:spMkLst>
            <pc:docMk/>
            <pc:sldMk cId="0" sldId="257"/>
            <ac:spMk id="6" creationId="{CC08FD55-A1B4-3AB7-5735-C124EBA6064F}"/>
          </ac:spMkLst>
        </pc:spChg>
        <pc:spChg chg="add mod">
          <ac:chgData name="Csilla Nagy-Csinos" userId="79dbae4ab56ab3b7" providerId="LiveId" clId="{7D397865-7874-47C7-AFC3-2AC14B1BAA20}" dt="2022-12-04T16:15:15.168" v="27" actId="6549"/>
          <ac:spMkLst>
            <pc:docMk/>
            <pc:sldMk cId="0" sldId="257"/>
            <ac:spMk id="8" creationId="{8779D2AC-3042-5E15-6D0A-148A54FFE0E7}"/>
          </ac:spMkLst>
        </pc:spChg>
        <pc:spChg chg="add del mod">
          <ac:chgData name="Csilla Nagy-Csinos" userId="79dbae4ab56ab3b7" providerId="LiveId" clId="{7D397865-7874-47C7-AFC3-2AC14B1BAA20}" dt="2022-12-10T15:40:14.264" v="47" actId="207"/>
          <ac:spMkLst>
            <pc:docMk/>
            <pc:sldMk cId="0" sldId="257"/>
            <ac:spMk id="10" creationId="{5C712466-3EFB-90A5-956A-30D7D8F73213}"/>
          </ac:spMkLst>
        </pc:spChg>
        <pc:picChg chg="mod">
          <ac:chgData name="Csilla Nagy-Csinos" userId="79dbae4ab56ab3b7" providerId="LiveId" clId="{7D397865-7874-47C7-AFC3-2AC14B1BAA20}" dt="2022-12-04T07:28:09.766" v="11" actId="1076"/>
          <ac:picMkLst>
            <pc:docMk/>
            <pc:sldMk cId="0" sldId="257"/>
            <ac:picMk id="21" creationId="{5FDBBBDB-171E-4CE3-A7BE-5D41B8F22FE5}"/>
          </ac:picMkLst>
        </pc:picChg>
        <pc:picChg chg="mod">
          <ac:chgData name="Csilla Nagy-Csinos" userId="79dbae4ab56ab3b7" providerId="LiveId" clId="{7D397865-7874-47C7-AFC3-2AC14B1BAA20}" dt="2022-12-04T07:27:42.322" v="6" actId="14100"/>
          <ac:picMkLst>
            <pc:docMk/>
            <pc:sldMk cId="0" sldId="257"/>
            <ac:picMk id="22" creationId="{69FAAA18-42F0-494D-8A65-E26EB833B8A4}"/>
          </ac:picMkLst>
        </pc:picChg>
        <pc:picChg chg="mod">
          <ac:chgData name="Csilla Nagy-Csinos" userId="79dbae4ab56ab3b7" providerId="LiveId" clId="{7D397865-7874-47C7-AFC3-2AC14B1BAA20}" dt="2022-12-04T07:28:06.326" v="10" actId="14100"/>
          <ac:picMkLst>
            <pc:docMk/>
            <pc:sldMk cId="0" sldId="257"/>
            <ac:picMk id="23" creationId="{F49617F7-B2E3-4985-A908-39B54F28FA84}"/>
          </ac:picMkLst>
        </pc:picChg>
      </pc:sldChg>
      <pc:sldChg chg="addSp delSp modSp mod">
        <pc:chgData name="Csilla Nagy-Csinos" userId="79dbae4ab56ab3b7" providerId="LiveId" clId="{7D397865-7874-47C7-AFC3-2AC14B1BAA20}" dt="2022-12-10T17:52:32.187" v="52" actId="20577"/>
        <pc:sldMkLst>
          <pc:docMk/>
          <pc:sldMk cId="0" sldId="267"/>
        </pc:sldMkLst>
        <pc:spChg chg="mod">
          <ac:chgData name="Csilla Nagy-Csinos" userId="79dbae4ab56ab3b7" providerId="LiveId" clId="{7D397865-7874-47C7-AFC3-2AC14B1BAA20}" dt="2022-12-10T17:52:32.187" v="52" actId="20577"/>
          <ac:spMkLst>
            <pc:docMk/>
            <pc:sldMk cId="0" sldId="267"/>
            <ac:spMk id="3" creationId="{00000000-0000-0000-0000-000000000000}"/>
          </ac:spMkLst>
        </pc:spChg>
        <pc:picChg chg="add del mod">
          <ac:chgData name="Csilla Nagy-Csinos" userId="79dbae4ab56ab3b7" providerId="LiveId" clId="{7D397865-7874-47C7-AFC3-2AC14B1BAA20}" dt="2022-12-04T07:28:50.891" v="15" actId="478"/>
          <ac:picMkLst>
            <pc:docMk/>
            <pc:sldMk cId="0" sldId="267"/>
            <ac:picMk id="2" creationId="{4A93F3EF-E0C8-B2D5-EA95-F806BBCB272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1691-C40E-4204-9781-83D01BFB08F4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879EC-87B9-453E-B967-8D2E30B18E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57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879EC-87B9-453E-B967-8D2E30B18E0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2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6040" y="2654311"/>
            <a:ext cx="14160051" cy="2743202"/>
          </a:xfrm>
        </p:spPr>
        <p:txBody>
          <a:bodyPr anchor="b">
            <a:normAutofit/>
          </a:bodyPr>
          <a:lstStyle>
            <a:lvl1pPr algn="ctr">
              <a:defRPr sz="81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6040" y="5397509"/>
            <a:ext cx="14160051" cy="1574801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4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821711"/>
            <a:ext cx="15212699" cy="5725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847883"/>
            <a:ext cx="15532989" cy="815208"/>
          </a:xfrm>
        </p:spPr>
        <p:txBody>
          <a:bodyPr anchor="b">
            <a:normAutofit/>
          </a:bodyPr>
          <a:lstStyle>
            <a:lvl1pPr algn="ctr"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4024" y="1042514"/>
            <a:ext cx="14768019" cy="528850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000"/>
            </a:lvl1pPr>
            <a:lvl2pPr marL="685800" indent="0">
              <a:buNone/>
              <a:defRPr sz="3000"/>
            </a:lvl2pPr>
            <a:lvl3pPr marL="1371600" indent="0">
              <a:buNone/>
              <a:defRPr sz="30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30643" cy="1023708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2656"/>
            <a:ext cx="15530643" cy="530151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442770"/>
            <a:ext cx="15530645" cy="225273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76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9"/>
            <a:ext cx="13128449" cy="79912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456530"/>
            <a:ext cx="15530645" cy="22342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485900" y="132719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57074" y="439238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02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2" y="3190414"/>
            <a:ext cx="15530645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77" y="6975834"/>
            <a:ext cx="15528299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33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3" y="914400"/>
            <a:ext cx="15530643" cy="14556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3" y="2828925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3" y="3857625"/>
            <a:ext cx="4951476" cy="482917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0067" y="2828925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2153" y="3857625"/>
            <a:ext cx="4951476" cy="482917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49858" y="2828925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49858" y="3857625"/>
            <a:ext cx="4951476" cy="4829175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9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43" y="2727322"/>
            <a:ext cx="5009958" cy="2771777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0" y="2727322"/>
            <a:ext cx="5009958" cy="2771777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77" y="2727322"/>
            <a:ext cx="5009958" cy="2771777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2" y="914400"/>
            <a:ext cx="15530645" cy="14556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5856159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27153" y="2908377"/>
            <a:ext cx="4638552" cy="240443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6720553"/>
            <a:ext cx="4951476" cy="196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182" y="5856159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18615" y="2908641"/>
            <a:ext cx="4638552" cy="241224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153" y="6720551"/>
            <a:ext cx="4951476" cy="196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0046" y="5856159"/>
            <a:ext cx="4951476" cy="864393"/>
          </a:xfrm>
        </p:spPr>
        <p:txBody>
          <a:bodyPr anchor="b">
            <a:no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113547" y="2901648"/>
            <a:ext cx="4638552" cy="241094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49858" y="6720548"/>
            <a:ext cx="4951476" cy="19662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40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01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4603" y="914399"/>
            <a:ext cx="3426731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4" y="914399"/>
            <a:ext cx="11875308" cy="777240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71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87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9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2641601"/>
            <a:ext cx="14385825" cy="2743220"/>
          </a:xfrm>
        </p:spPr>
        <p:txBody>
          <a:bodyPr anchor="b"/>
          <a:lstStyle>
            <a:lvl1pPr algn="ctr">
              <a:defRPr sz="6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5384819"/>
            <a:ext cx="14385825" cy="2260581"/>
          </a:xfrm>
        </p:spPr>
        <p:txBody>
          <a:bodyPr anchor="t"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7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2598674"/>
            <a:ext cx="7590746" cy="608812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04339" y="2598674"/>
            <a:ext cx="7596998" cy="6088127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82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93" y="2601760"/>
            <a:ext cx="7633608" cy="6223154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28" y="2601760"/>
            <a:ext cx="7633608" cy="6223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808" y="2752881"/>
            <a:ext cx="7314516" cy="817326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808" y="3570206"/>
            <a:ext cx="7314516" cy="5116595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42451" y="2752882"/>
            <a:ext cx="7342995" cy="81732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42451" y="3570206"/>
            <a:ext cx="7342995" cy="5116595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09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28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9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0"/>
            <a:ext cx="5560334" cy="273287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3450" y="914400"/>
            <a:ext cx="9617886" cy="77724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3647277"/>
            <a:ext cx="5560334" cy="503952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27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498" y="914400"/>
            <a:ext cx="5376249" cy="7807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885"/>
            <a:ext cx="8902424" cy="2744007"/>
          </a:xfrm>
        </p:spPr>
        <p:txBody>
          <a:bodyPr anchor="b">
            <a:noAutofit/>
          </a:bodyPr>
          <a:lstStyle>
            <a:lvl1pPr algn="ctr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63827" y="1145553"/>
            <a:ext cx="4913627" cy="736923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3658891"/>
            <a:ext cx="8902424" cy="506420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89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93" y="914400"/>
            <a:ext cx="15530643" cy="14556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93" y="2598674"/>
            <a:ext cx="15530643" cy="60881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4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93" y="8824913"/>
            <a:ext cx="100092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303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17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ctr" defTabSz="685800" rtl="0" eaLnBrk="1" latinLnBrk="0" hangingPunct="1">
        <a:spcBef>
          <a:spcPct val="0"/>
        </a:spcBef>
        <a:buNone/>
        <a:defRPr sz="6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4590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1080000" indent="-4050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"/>
        <a:defRPr sz="2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539000" indent="-3240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2079000" indent="-3240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2511000" indent="-3240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302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3602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418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465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93351" y="2107418"/>
            <a:ext cx="6829425" cy="7639513"/>
          </a:xfrm>
          <a:custGeom>
            <a:avLst/>
            <a:gdLst/>
            <a:ahLst/>
            <a:cxnLst/>
            <a:rect l="l" t="t" r="r" b="b"/>
            <a:pathLst>
              <a:path w="6829425" h="8183245">
                <a:moveTo>
                  <a:pt x="29297" y="8183041"/>
                </a:moveTo>
                <a:lnTo>
                  <a:pt x="14618" y="8181828"/>
                </a:lnTo>
                <a:lnTo>
                  <a:pt x="5669" y="8177358"/>
                </a:lnTo>
                <a:lnTo>
                  <a:pt x="1210" y="8168379"/>
                </a:lnTo>
                <a:lnTo>
                  <a:pt x="0" y="8153643"/>
                </a:lnTo>
                <a:lnTo>
                  <a:pt x="0" y="29397"/>
                </a:lnTo>
                <a:lnTo>
                  <a:pt x="1210" y="14661"/>
                </a:lnTo>
                <a:lnTo>
                  <a:pt x="5669" y="5682"/>
                </a:lnTo>
                <a:lnTo>
                  <a:pt x="14618" y="1212"/>
                </a:lnTo>
                <a:lnTo>
                  <a:pt x="29297" y="0"/>
                </a:lnTo>
                <a:lnTo>
                  <a:pt x="6829303" y="606"/>
                </a:lnTo>
                <a:lnTo>
                  <a:pt x="6829303" y="2606"/>
                </a:lnTo>
                <a:lnTo>
                  <a:pt x="6824972" y="24081"/>
                </a:lnTo>
                <a:lnTo>
                  <a:pt x="5151063" y="7495421"/>
                </a:lnTo>
                <a:lnTo>
                  <a:pt x="4996201" y="8182434"/>
                </a:lnTo>
                <a:lnTo>
                  <a:pt x="29297" y="818304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0974" y="3618718"/>
            <a:ext cx="16837026" cy="4560864"/>
          </a:xfrm>
          <a:prstGeom prst="rect">
            <a:avLst/>
          </a:prstGeom>
        </p:spPr>
        <p:txBody>
          <a:bodyPr vert="horz" wrap="square" lIns="0" tIns="523875" rIns="0" bIns="0" rtlCol="0">
            <a:spAutoFit/>
          </a:bodyPr>
          <a:lstStyle/>
          <a:p>
            <a:pPr marL="6550025" algn="ctr" rtl="0">
              <a:spcBef>
                <a:spcPts val="4125"/>
              </a:spcBef>
            </a:pPr>
            <a: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FOOD-TOUR: </a:t>
            </a:r>
            <a:b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Fostering </a:t>
            </a:r>
            <a:r>
              <a:rPr lang="hu-HU" sz="4800" spc="1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spc="10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altLang="hu-HU" sz="4800" spc="1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.11.2022.-29.11.2022.</a:t>
            </a:r>
            <a: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hu-HU" spc="100" dirty="0"/>
              <a:t/>
            </a:r>
            <a:br>
              <a:rPr lang="hu-HU" spc="100" dirty="0"/>
            </a:br>
            <a:endParaRPr spc="100" dirty="0"/>
          </a:p>
        </p:txBody>
      </p:sp>
      <p:sp>
        <p:nvSpPr>
          <p:cNvPr id="19" name="object 19"/>
          <p:cNvSpPr/>
          <p:nvPr/>
        </p:nvSpPr>
        <p:spPr>
          <a:xfrm>
            <a:off x="9148762" y="7619790"/>
            <a:ext cx="8105775" cy="0"/>
          </a:xfrm>
          <a:custGeom>
            <a:avLst/>
            <a:gdLst/>
            <a:ahLst/>
            <a:cxnLst/>
            <a:rect l="l" t="t" r="r" b="b"/>
            <a:pathLst>
              <a:path w="8105775">
                <a:moveTo>
                  <a:pt x="0" y="0"/>
                </a:moveTo>
                <a:lnTo>
                  <a:pt x="810577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8061FD1-66C8-43CF-B94F-5EC3BCB24881}"/>
              </a:ext>
            </a:extLst>
          </p:cNvPr>
          <p:cNvSpPr txBox="1"/>
          <p:nvPr/>
        </p:nvSpPr>
        <p:spPr>
          <a:xfrm>
            <a:off x="1266878" y="9746931"/>
            <a:ext cx="1643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hu-HU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projektet az Európai Unió támogatta. A kiadványban (közleményben) megjelentek nem szükségszerűen tükrözik az Európai Bizottság nézeteit.</a:t>
            </a:r>
          </a:p>
        </p:txBody>
      </p:sp>
      <p:pic>
        <p:nvPicPr>
          <p:cNvPr id="21" name="Kép 4">
            <a:extLst>
              <a:ext uri="{FF2B5EF4-FFF2-40B4-BE49-F238E27FC236}">
                <a16:creationId xmlns:a16="http://schemas.microsoft.com/office/drawing/2014/main" id="{5FDBBBDB-171E-4CE3-A7BE-5D41B8F22FE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1" y="92338"/>
            <a:ext cx="42576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ép 1">
            <a:extLst>
              <a:ext uri="{FF2B5EF4-FFF2-40B4-BE49-F238E27FC236}">
                <a16:creationId xmlns:a16="http://schemas.microsoft.com/office/drawing/2014/main" id="{69FAAA18-42F0-494D-8A65-E26EB833B8A4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-2915"/>
            <a:ext cx="1600200" cy="15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F49617F7-B2E3-4985-A908-39B54F28FA8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065" y="94688"/>
            <a:ext cx="3886200" cy="13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F61FDE-57DE-47CB-8FE1-DC7AF403416C}"/>
              </a:ext>
            </a:extLst>
          </p:cNvPr>
          <p:cNvSpPr txBox="1"/>
          <p:nvPr/>
        </p:nvSpPr>
        <p:spPr>
          <a:xfrm>
            <a:off x="6958064" y="7619790"/>
            <a:ext cx="10744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kumimoji="0" lang="en-IE" altLang="hu-HU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Made by: </a:t>
            </a:r>
            <a:r>
              <a:rPr kumimoji="0" lang="hu-HU" altLang="hu-HU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3600" b="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hu-HU" altLang="hu-HU" sz="36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Ádám Böszörményi</a:t>
            </a:r>
          </a:p>
          <a:p>
            <a:pPr defTabSz="914400"/>
            <a:r>
              <a:rPr lang="hu-HU" altLang="hu-HU" sz="36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Máté Dominik Schadt</a:t>
            </a:r>
            <a:endParaRPr lang="en-IE" altLang="hu-HU" sz="360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3600" dirty="0" err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Placement</a:t>
            </a:r>
            <a:r>
              <a:rPr lang="en-IE" altLang="hu-HU" sz="36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hu-HU" altLang="hu-HU" sz="36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Zeller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Wurstbendel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Wirtshaus</a:t>
            </a:r>
            <a:endParaRPr lang="en-IE" altLang="hu-HU" sz="360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ACB6EBDA-2BBA-4FEF-AD63-F291529E8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64584"/>
              </p:ext>
            </p:extLst>
          </p:nvPr>
        </p:nvGraphicFramePr>
        <p:xfrm>
          <a:off x="2590800" y="3024345"/>
          <a:ext cx="5112028" cy="362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4" name="Objektum 3">
                        <a:extLst>
                          <a:ext uri="{FF2B5EF4-FFF2-40B4-BE49-F238E27FC236}">
                            <a16:creationId xmlns:a16="http://schemas.microsoft.com/office/drawing/2014/main" id="{ACB6EBDA-2BBA-4FEF-AD63-F291529E83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00" y="3024345"/>
                        <a:ext cx="5112028" cy="3627307"/>
                      </a:xfrm>
                      <a:prstGeom prst="rect">
                        <a:avLst/>
                      </a:prstGeom>
                      <a:ln w="1270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5C712466-3EFB-90A5-956A-30D7D8F73213}"/>
              </a:ext>
            </a:extLst>
          </p:cNvPr>
          <p:cNvSpPr txBox="1"/>
          <p:nvPr/>
        </p:nvSpPr>
        <p:spPr>
          <a:xfrm>
            <a:off x="2768202" y="1650209"/>
            <a:ext cx="1277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0" i="0" dirty="0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Erasmus+ VET </a:t>
            </a:r>
            <a:r>
              <a:rPr lang="hu-HU" sz="2000" b="0" i="0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Mobility</a:t>
            </a:r>
            <a:r>
              <a:rPr lang="hu-HU" sz="2000" b="0" i="0" dirty="0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, 2020-1-HU01-KA102-078492 FOOD-TOUR: Fostering </a:t>
            </a:r>
            <a:r>
              <a:rPr lang="hu-HU" sz="2000" b="0" i="0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Transferable</a:t>
            </a:r>
            <a:r>
              <a:rPr lang="hu-HU" sz="2000" b="0" i="0" dirty="0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sz="2000" b="0" i="0" dirty="0" err="1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Skills</a:t>
            </a:r>
            <a:r>
              <a:rPr lang="hu-HU" sz="2000" b="0" i="0" dirty="0">
                <a:solidFill>
                  <a:srgbClr val="FFCC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hu-HU" sz="2000" b="0" i="0" dirty="0">
                <a:solidFill>
                  <a:srgbClr val="FFCC00"/>
                </a:solidFill>
                <a:effectLst/>
                <a:highlight>
                  <a:srgbClr val="FFCC00"/>
                </a:highlight>
                <a:latin typeface="Times New Roman" panose="02020603050405020304" pitchFamily="18" charset="0"/>
              </a:rPr>
              <a:t> </a:t>
            </a:r>
            <a:endParaRPr lang="hu-HU" dirty="0">
              <a:solidFill>
                <a:srgbClr val="FFCC00"/>
              </a:solidFill>
              <a:highlight>
                <a:srgbClr val="FFCC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64010" y="1"/>
            <a:ext cx="7824470" cy="10287000"/>
          </a:xfrm>
          <a:custGeom>
            <a:avLst/>
            <a:gdLst/>
            <a:ahLst/>
            <a:cxnLst/>
            <a:rect l="l" t="t" r="r" b="b"/>
            <a:pathLst>
              <a:path w="7824469" h="10287000">
                <a:moveTo>
                  <a:pt x="7823987" y="10286997"/>
                </a:moveTo>
                <a:lnTo>
                  <a:pt x="0" y="10286997"/>
                </a:lnTo>
                <a:lnTo>
                  <a:pt x="0" y="2447520"/>
                </a:lnTo>
                <a:lnTo>
                  <a:pt x="6814221" y="0"/>
                </a:lnTo>
                <a:lnTo>
                  <a:pt x="7823987" y="0"/>
                </a:lnTo>
                <a:lnTo>
                  <a:pt x="7823987" y="1028699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5C5431D-CEEE-4DCD-A95F-F3AEE1680720}"/>
              </a:ext>
            </a:extLst>
          </p:cNvPr>
          <p:cNvSpPr txBox="1">
            <a:spLocks/>
          </p:cNvSpPr>
          <p:nvPr/>
        </p:nvSpPr>
        <p:spPr>
          <a:xfrm>
            <a:off x="228600" y="1009650"/>
            <a:ext cx="111252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Dominik’s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Adam’s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endParaRPr kumimoji="0" lang="en-IE" sz="4800" b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317B6B-46DD-41D6-AE06-E10C1136DCDA}"/>
              </a:ext>
            </a:extLst>
          </p:cNvPr>
          <p:cNvSpPr txBox="1">
            <a:spLocks/>
          </p:cNvSpPr>
          <p:nvPr/>
        </p:nvSpPr>
        <p:spPr>
          <a:xfrm>
            <a:off x="664250" y="2639659"/>
            <a:ext cx="5071500" cy="103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ACD433"/>
              </a:buClr>
              <a:buNone/>
              <a:defRPr/>
            </a:pPr>
            <a:r>
              <a:rPr lang="hu-HU" sz="48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IE" sz="48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Routines</a:t>
            </a:r>
            <a:r>
              <a:rPr lang="hu-HU" sz="48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5511DB6-F57B-42A5-8EC0-3855EF236FF3}"/>
              </a:ext>
            </a:extLst>
          </p:cNvPr>
          <p:cNvSpPr txBox="1">
            <a:spLocks/>
          </p:cNvSpPr>
          <p:nvPr/>
        </p:nvSpPr>
        <p:spPr>
          <a:xfrm>
            <a:off x="990599" y="4723394"/>
            <a:ext cx="7742631" cy="5563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7308" y="3401135"/>
            <a:ext cx="103544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Restocking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Restocking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fridges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Baking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Brizza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chef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vegetarian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252" y="2410180"/>
            <a:ext cx="3962400" cy="70442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62811"/>
            <a:ext cx="5409727" cy="4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03" y="3924300"/>
            <a:ext cx="5181600" cy="3886200"/>
          </a:xfrm>
          <a:prstGeom prst="rect">
            <a:avLst/>
          </a:prstGeom>
        </p:spPr>
      </p:pic>
      <p:sp>
        <p:nvSpPr>
          <p:cNvPr id="13" name="Ötszög 12"/>
          <p:cNvSpPr/>
          <p:nvPr/>
        </p:nvSpPr>
        <p:spPr>
          <a:xfrm rot="10800000">
            <a:off x="9337891" y="8267700"/>
            <a:ext cx="8839200" cy="3733800"/>
          </a:xfrm>
          <a:prstGeom prst="homePlat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21BF6AB-615E-4DA8-BD3F-1B466EA53287}"/>
              </a:ext>
            </a:extLst>
          </p:cNvPr>
          <p:cNvSpPr txBox="1"/>
          <p:nvPr/>
        </p:nvSpPr>
        <p:spPr>
          <a:xfrm>
            <a:off x="3312885" y="7990700"/>
            <a:ext cx="346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E" sz="5400" dirty="0">
                <a:solidFill>
                  <a:schemeClr val="bg1"/>
                </a:solidFill>
                <a:latin typeface="Century Gothic" panose="020B0502020202020204"/>
              </a:rPr>
              <a:t>Alfie`s Bar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85800" y="1143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HACCP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80A5170-B5A8-47F4-A938-AB30C5389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717">
            <a:off x="12018230" y="898456"/>
            <a:ext cx="5819550" cy="334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685800" y="2481500"/>
            <a:ext cx="7391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chemical-free cleaning products were used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degradable, recyclable packaging materials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HACCP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pay attention to the FIFO principle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trash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swill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out)</a:t>
            </a:r>
          </a:p>
        </p:txBody>
      </p:sp>
    </p:spTree>
    <p:extLst>
      <p:ext uri="{BB962C8B-B14F-4D97-AF65-F5344CB8AC3E}">
        <p14:creationId xmlns:p14="http://schemas.microsoft.com/office/powerpoint/2010/main" val="313974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B5C5431D-CEEE-4DCD-A95F-F3AEE1680720}"/>
              </a:ext>
            </a:extLst>
          </p:cNvPr>
          <p:cNvSpPr txBox="1">
            <a:spLocks/>
          </p:cNvSpPr>
          <p:nvPr/>
        </p:nvSpPr>
        <p:spPr>
          <a:xfrm>
            <a:off x="0" y="41626"/>
            <a:ext cx="9220200" cy="8489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Miltenberg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/Faust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Brewery</a:t>
            </a:r>
            <a:endParaRPr kumimoji="0" lang="en-IE" sz="4800" b="1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3DD41C-B005-4089-9EBA-B25409D6E0EE}"/>
              </a:ext>
            </a:extLst>
          </p:cNvPr>
          <p:cNvSpPr txBox="1">
            <a:spLocks/>
          </p:cNvSpPr>
          <p:nvPr/>
        </p:nvSpPr>
        <p:spPr>
          <a:xfrm>
            <a:off x="1000984" y="2387463"/>
            <a:ext cx="8763000" cy="725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IE" sz="360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Hold 3"/>
          <p:cNvSpPr/>
          <p:nvPr/>
        </p:nvSpPr>
        <p:spPr>
          <a:xfrm rot="2063997">
            <a:off x="11054423" y="3295026"/>
            <a:ext cx="7239000" cy="7924800"/>
          </a:xfrm>
          <a:prstGeom prst="moon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68402" y="938927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-top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Brewing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-free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 at many world-famous events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a home brewery, red wine yeast was used in the preparation of some beers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84" y="890580"/>
            <a:ext cx="5209316" cy="293024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07" y="4963818"/>
            <a:ext cx="3760153" cy="501353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" y="6017240"/>
            <a:ext cx="6602825" cy="371409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0" y="4963818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A756C8-7CBC-4ECD-B6A4-93853EF19E99}"/>
              </a:ext>
            </a:extLst>
          </p:cNvPr>
          <p:cNvSpPr txBox="1">
            <a:spLocks/>
          </p:cNvSpPr>
          <p:nvPr/>
        </p:nvSpPr>
        <p:spPr>
          <a:xfrm>
            <a:off x="-1022115" y="7239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800" b="1" i="1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A5AF88-7CA7-4B39-B90F-6592305580DD}"/>
              </a:ext>
            </a:extLst>
          </p:cNvPr>
          <p:cNvSpPr txBox="1">
            <a:spLocks/>
          </p:cNvSpPr>
          <p:nvPr/>
        </p:nvSpPr>
        <p:spPr>
          <a:xfrm>
            <a:off x="1100536" y="3619500"/>
            <a:ext cx="10058400" cy="647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F2B652-EE3A-44D6-8DC2-81B062587329}"/>
              </a:ext>
            </a:extLst>
          </p:cNvPr>
          <p:cNvSpPr txBox="1"/>
          <p:nvPr/>
        </p:nvSpPr>
        <p:spPr>
          <a:xfrm>
            <a:off x="1696848" y="1978444"/>
            <a:ext cx="622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Christmas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market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93910" y="3378974"/>
            <a:ext cx="657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fair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fair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andmade</a:t>
            </a:r>
            <a:r>
              <a:rPr lang="hu-H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mulled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hu-H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hu-H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  <a:endParaRPr 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8" y="1978444"/>
            <a:ext cx="9184476" cy="41348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08" y="6401699"/>
            <a:ext cx="4894870" cy="36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8E01C60B-2FB2-4220-9F0A-DE70EC2009DD}"/>
              </a:ext>
            </a:extLst>
          </p:cNvPr>
          <p:cNvSpPr txBox="1"/>
          <p:nvPr/>
        </p:nvSpPr>
        <p:spPr>
          <a:xfrm>
            <a:off x="762001" y="8079045"/>
            <a:ext cx="12115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b="1" smtClean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Thank</a:t>
            </a:r>
            <a:r>
              <a:rPr lang="hu-HU" sz="4800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you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your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attention</a:t>
            </a:r>
            <a:endParaRPr lang="hu-HU" sz="4800" b="1" dirty="0">
              <a:solidFill>
                <a:srgbClr val="FFCC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erékszögű háromszög 9">
            <a:extLst>
              <a:ext uri="{FF2B5EF4-FFF2-40B4-BE49-F238E27FC236}">
                <a16:creationId xmlns:a16="http://schemas.microsoft.com/office/drawing/2014/main" id="{D332AFE4-9FFE-41BE-A63D-0612B4779A9C}"/>
              </a:ext>
            </a:extLst>
          </p:cNvPr>
          <p:cNvSpPr/>
          <p:nvPr/>
        </p:nvSpPr>
        <p:spPr>
          <a:xfrm flipH="1">
            <a:off x="9525000" y="1409700"/>
            <a:ext cx="8763000" cy="8877300"/>
          </a:xfrm>
          <a:prstGeom prst="rtTriangl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24200" y="952500"/>
            <a:ext cx="11311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srgbClr val="FFFF00"/>
                </a:solidFill>
              </a:rPr>
              <a:t>SPECIAL THANKS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C00000"/>
                </a:solidFill>
              </a:rPr>
              <a:t>To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the</a:t>
            </a:r>
            <a:r>
              <a:rPr lang="hu-HU" sz="4000" dirty="0">
                <a:solidFill>
                  <a:srgbClr val="C00000"/>
                </a:solidFill>
              </a:rPr>
              <a:t> European Union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C00000"/>
                </a:solidFill>
              </a:rPr>
              <a:t>To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the</a:t>
            </a:r>
            <a:r>
              <a:rPr lang="hu-HU" sz="4000" dirty="0">
                <a:solidFill>
                  <a:srgbClr val="C00000"/>
                </a:solidFill>
              </a:rPr>
              <a:t>  </a:t>
            </a:r>
            <a:r>
              <a:rPr lang="en-US" sz="4000" dirty="0">
                <a:solidFill>
                  <a:srgbClr val="C00000"/>
                </a:solidFill>
              </a:rPr>
              <a:t>Vocational Training Center of Miskolc, </a:t>
            </a:r>
            <a:r>
              <a:rPr lang="en-US" sz="4000" dirty="0" err="1">
                <a:solidFill>
                  <a:srgbClr val="C00000"/>
                </a:solidFill>
              </a:rPr>
              <a:t>István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Szentpáli</a:t>
            </a:r>
            <a:r>
              <a:rPr lang="en-US" sz="4000" dirty="0">
                <a:solidFill>
                  <a:srgbClr val="C00000"/>
                </a:solidFill>
              </a:rPr>
              <a:t> Technical and Vocational School of Catering and Trade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C00000"/>
                </a:solidFill>
              </a:rPr>
              <a:t>To</a:t>
            </a:r>
            <a:r>
              <a:rPr lang="hu-HU" sz="4000" dirty="0">
                <a:solidFill>
                  <a:srgbClr val="C00000"/>
                </a:solidFill>
              </a:rPr>
              <a:t> Zeller </a:t>
            </a:r>
            <a:r>
              <a:rPr lang="hu-HU" sz="4000" dirty="0" err="1">
                <a:solidFill>
                  <a:srgbClr val="C00000"/>
                </a:solidFill>
              </a:rPr>
              <a:t>Jennifer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Wurstbendel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Wirtshaus</a:t>
            </a:r>
            <a:r>
              <a:rPr lang="hu-HU" sz="4000" dirty="0">
                <a:solidFill>
                  <a:srgbClr val="C00000"/>
                </a:solidFill>
              </a:rPr>
              <a:t> and </a:t>
            </a:r>
            <a:r>
              <a:rPr lang="hu-HU" sz="4000" dirty="0" err="1">
                <a:solidFill>
                  <a:srgbClr val="C00000"/>
                </a:solidFill>
              </a:rPr>
              <a:t>my</a:t>
            </a:r>
            <a:r>
              <a:rPr lang="hu-HU" sz="4000" dirty="0">
                <a:solidFill>
                  <a:srgbClr val="C00000"/>
                </a:solidFill>
              </a:rPr>
              <a:t> colleges: </a:t>
            </a:r>
            <a:r>
              <a:rPr lang="hu-HU" sz="4000" dirty="0" err="1">
                <a:solidFill>
                  <a:srgbClr val="C00000"/>
                </a:solidFill>
              </a:rPr>
              <a:t>Ekici</a:t>
            </a:r>
            <a:r>
              <a:rPr lang="hu-HU" sz="4000" dirty="0">
                <a:solidFill>
                  <a:srgbClr val="C00000"/>
                </a:solidFill>
              </a:rPr>
              <a:t>, Kim, </a:t>
            </a:r>
            <a:r>
              <a:rPr lang="hu-HU" sz="4000" dirty="0" err="1" smtClean="0">
                <a:solidFill>
                  <a:srgbClr val="C00000"/>
                </a:solidFill>
              </a:rPr>
              <a:t>Magalena</a:t>
            </a:r>
            <a:r>
              <a:rPr lang="hu-HU" sz="4000" dirty="0" smtClean="0">
                <a:solidFill>
                  <a:srgbClr val="C00000"/>
                </a:solidFill>
              </a:rPr>
              <a:t>, </a:t>
            </a:r>
            <a:r>
              <a:rPr lang="hu-HU" sz="4000" dirty="0" err="1">
                <a:solidFill>
                  <a:srgbClr val="C00000"/>
                </a:solidFill>
              </a:rPr>
              <a:t>Jasmin</a:t>
            </a:r>
            <a:r>
              <a:rPr lang="hu-HU" sz="4000" dirty="0">
                <a:solidFill>
                  <a:srgbClr val="C00000"/>
                </a:solidFill>
              </a:rPr>
              <a:t> and Alex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C00000"/>
                </a:solidFill>
              </a:rPr>
              <a:t>To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my</a:t>
            </a:r>
            <a:r>
              <a:rPr lang="hu-HU" sz="4000" dirty="0">
                <a:solidFill>
                  <a:srgbClr val="C00000"/>
                </a:solidFill>
              </a:rPr>
              <a:t> </a:t>
            </a:r>
            <a:r>
              <a:rPr lang="hu-HU" sz="4000" dirty="0" err="1">
                <a:solidFill>
                  <a:srgbClr val="C00000"/>
                </a:solidFill>
              </a:rPr>
              <a:t>teachers</a:t>
            </a:r>
            <a:r>
              <a:rPr lang="hu-HU" sz="4000" dirty="0">
                <a:solidFill>
                  <a:srgbClr val="C00000"/>
                </a:solidFill>
              </a:rPr>
              <a:t> and </a:t>
            </a:r>
            <a:r>
              <a:rPr lang="hu-HU" sz="4000" dirty="0" err="1">
                <a:solidFill>
                  <a:srgbClr val="C00000"/>
                </a:solidFill>
              </a:rPr>
              <a:t>mentors</a:t>
            </a:r>
            <a:endParaRPr lang="hu-HU" sz="4000" dirty="0">
              <a:solidFill>
                <a:srgbClr val="C0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8061FD1-66C8-43CF-B94F-5EC3BCB24881}"/>
              </a:ext>
            </a:extLst>
          </p:cNvPr>
          <p:cNvSpPr txBox="1"/>
          <p:nvPr/>
        </p:nvSpPr>
        <p:spPr>
          <a:xfrm>
            <a:off x="1036718" y="9639300"/>
            <a:ext cx="1643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hu-HU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projektet az Európai Unió támogatta. A kiadványban (közleményben) megjelentek nem szükségszerűen tükrözik az Európai Bizottság nézeteit.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95511831-B62B-46C9-A045-7B9F2601709E}"/>
              </a:ext>
            </a:extLst>
          </p:cNvPr>
          <p:cNvSpPr txBox="1">
            <a:spLocks/>
          </p:cNvSpPr>
          <p:nvPr/>
        </p:nvSpPr>
        <p:spPr>
          <a:xfrm>
            <a:off x="1600200" y="850998"/>
            <a:ext cx="1008080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800" b="1" i="0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kumimoji="0" lang="hu-HU" altLang="hu-HU" sz="4800" b="1" i="0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kumimoji="0" lang="hu-HU" altLang="hu-HU" sz="4800" b="1" i="0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4800" b="1" i="0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kumimoji="0" lang="hu-HU" altLang="hu-HU" sz="4800" b="1" i="0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IE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Erasmus+ FOOD-TOUR </a:t>
            </a:r>
            <a:b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Hungary)</a:t>
            </a:r>
            <a:r>
              <a:rPr lang="en-GB" sz="4400" b="1" u="sng" dirty="0">
                <a:solidFill>
                  <a:srgbClr val="EBEBEB"/>
                </a:solidFill>
                <a:latin typeface="Century Gothic" panose="020B0502020202020204"/>
              </a:rPr>
              <a:t/>
            </a:r>
            <a:br>
              <a:rPr lang="en-GB" sz="4400" b="1" u="sng" dirty="0">
                <a:solidFill>
                  <a:srgbClr val="EBEBEB"/>
                </a:solidFill>
                <a:latin typeface="Century Gothic" panose="020B0502020202020204"/>
              </a:rPr>
            </a:br>
            <a:endParaRPr lang="hu-HU" altLang="hu-HU" sz="4400" b="1" u="sng" dirty="0">
              <a:solidFill>
                <a:srgbClr val="EBEBEB"/>
              </a:solidFill>
              <a:latin typeface="Century Gothic" panose="020B0502020202020204"/>
            </a:endParaRP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ECE7DAB1-BD3B-4840-8E35-E169D91C1AA8}"/>
              </a:ext>
            </a:extLst>
          </p:cNvPr>
          <p:cNvSpPr txBox="1">
            <a:spLocks/>
          </p:cNvSpPr>
          <p:nvPr/>
        </p:nvSpPr>
        <p:spPr>
          <a:xfrm>
            <a:off x="1461091" y="4295243"/>
            <a:ext cx="7709776" cy="31342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  <a:defRPr/>
            </a:pPr>
            <a:r>
              <a:rPr lang="hu-HU" alt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Hungary: </a:t>
            </a:r>
            <a:r>
              <a:rPr lang="en-US" alt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Training Center of Miskolc, </a:t>
            </a:r>
            <a:r>
              <a:rPr lang="en-US" alt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István</a:t>
            </a:r>
            <a:r>
              <a:rPr lang="en-US" alt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Szentpáli</a:t>
            </a:r>
            <a:r>
              <a:rPr lang="en-US" alt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Technical and Vocational School of Catering and Trade</a:t>
            </a:r>
            <a:endParaRPr lang="hu-HU" alt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Ø"/>
              <a:defRPr/>
            </a:pPr>
            <a:r>
              <a:rPr kumimoji="0" lang="hu-HU" alt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hu-HU" alt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Berufsschule</a:t>
            </a:r>
            <a:r>
              <a:rPr kumimoji="0" lang="hu-HU" alt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kumimoji="0" lang="hu-HU" altLang="hu-HU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endParaRPr lang="hu-HU" altLang="hu-H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CD433"/>
              </a:buClr>
              <a:buFont typeface="Wingdings" panose="05000000000000000000" pitchFamily="2" charset="2"/>
              <a:buChar char="Ø"/>
              <a:defRPr/>
            </a:pP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FE832904-99F9-4998-8E59-7AAFFAE185D8}"/>
              </a:ext>
            </a:extLst>
          </p:cNvPr>
          <p:cNvSpPr/>
          <p:nvPr/>
        </p:nvSpPr>
        <p:spPr>
          <a:xfrm rot="16200000">
            <a:off x="9574921" y="1580845"/>
            <a:ext cx="9029700" cy="8382609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236">
            <a:off x="11578700" y="2424054"/>
            <a:ext cx="5022142" cy="6696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-271970" y="0"/>
            <a:ext cx="19666697" cy="1055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object 2"/>
          <p:cNvGrpSpPr/>
          <p:nvPr/>
        </p:nvGrpSpPr>
        <p:grpSpPr>
          <a:xfrm>
            <a:off x="10464010" y="1"/>
            <a:ext cx="7824470" cy="10287000"/>
            <a:chOff x="10464010" y="1"/>
            <a:chExt cx="7824470" cy="10287000"/>
          </a:xfrm>
        </p:grpSpPr>
        <p:sp>
          <p:nvSpPr>
            <p:cNvPr id="3" name="object 3"/>
            <p:cNvSpPr/>
            <p:nvPr/>
          </p:nvSpPr>
          <p:spPr>
            <a:xfrm>
              <a:off x="10464010" y="1"/>
              <a:ext cx="7824470" cy="10287000"/>
            </a:xfrm>
            <a:custGeom>
              <a:avLst/>
              <a:gdLst/>
              <a:ahLst/>
              <a:cxnLst/>
              <a:rect l="l" t="t" r="r" b="b"/>
              <a:pathLst>
                <a:path w="7824469" h="10287000">
                  <a:moveTo>
                    <a:pt x="7823987" y="10286997"/>
                  </a:moveTo>
                  <a:lnTo>
                    <a:pt x="0" y="10286997"/>
                  </a:lnTo>
                  <a:lnTo>
                    <a:pt x="0" y="2447520"/>
                  </a:lnTo>
                  <a:lnTo>
                    <a:pt x="6814221" y="0"/>
                  </a:lnTo>
                  <a:lnTo>
                    <a:pt x="7823987" y="0"/>
                  </a:lnTo>
                  <a:lnTo>
                    <a:pt x="7823987" y="1028699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01420" y="3385459"/>
              <a:ext cx="5657850" cy="6533515"/>
            </a:xfrm>
            <a:custGeom>
              <a:avLst/>
              <a:gdLst/>
              <a:ahLst/>
              <a:cxnLst/>
              <a:rect l="l" t="t" r="r" b="b"/>
              <a:pathLst>
                <a:path w="5657850" h="6533515">
                  <a:moveTo>
                    <a:pt x="5657849" y="0"/>
                  </a:moveTo>
                  <a:lnTo>
                    <a:pt x="5657849" y="6533313"/>
                  </a:lnTo>
                  <a:lnTo>
                    <a:pt x="0" y="3266656"/>
                  </a:lnTo>
                  <a:lnTo>
                    <a:pt x="565784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ím 11">
            <a:extLst>
              <a:ext uri="{FF2B5EF4-FFF2-40B4-BE49-F238E27FC236}">
                <a16:creationId xmlns:a16="http://schemas.microsoft.com/office/drawing/2014/main" id="{378EF3AF-C7BB-4E98-BC27-BD715F1C6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4" y="266700"/>
            <a:ext cx="8818245" cy="1508105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Aschaffenburg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Geography</a:t>
            </a:r>
            <a:endParaRPr lang="hu-HU" sz="4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F8F05263-3369-4872-8AD8-3BC52C2E0966}"/>
              </a:ext>
            </a:extLst>
          </p:cNvPr>
          <p:cNvSpPr txBox="1">
            <a:spLocks/>
          </p:cNvSpPr>
          <p:nvPr/>
        </p:nvSpPr>
        <p:spPr>
          <a:xfrm>
            <a:off x="446505" y="2238874"/>
            <a:ext cx="9448800" cy="6903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is located on both sides of the Main in 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Bavaria</a:t>
            </a: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Aschaffenburg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71.381 </a:t>
            </a:r>
            <a:endParaRPr kumimoji="0" lang="hu-HU" sz="3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comprises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hu-HU" sz="3900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endParaRPr lang="hu-HU" sz="39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kumimoji="0" lang="hu-H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kumimoji="0" lang="hu-HU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sights</a:t>
            </a:r>
            <a:r>
              <a:rPr kumimoji="0" lang="hu-H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kumimoji="0" lang="hu-HU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Johannisburg</a:t>
            </a:r>
            <a:r>
              <a:rPr kumimoji="0" lang="hu-HU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3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late-Gothic castle</a:t>
            </a:r>
            <a:r>
              <a:rPr kumimoji="0" lang="hu-HU" sz="39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1552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1605-14. The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rebuilt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kumimoji="0" lang="hu-HU" sz="39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Pompejanum</a:t>
            </a:r>
            <a:r>
              <a:rPr kumimoji="0" lang="hu-HU" sz="3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stands on the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</a:t>
            </a:r>
            <a:r>
              <a:rPr lang="en-US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Main. Built by King Louis I of Bavaria between 1842-1849, it is a copy of a building excavated in Pompeii</a:t>
            </a:r>
            <a:endParaRPr lang="hu-HU" sz="3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CC00"/>
              </a:buClr>
              <a:defRPr/>
            </a:pP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hall is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city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hu-HU" sz="3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ACD433"/>
              </a:buClr>
              <a:buFont typeface="Wingdings" panose="05000000000000000000" pitchFamily="2" charset="2"/>
              <a:buChar char="v"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89" y="654638"/>
            <a:ext cx="5632838" cy="31684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7" y="5372100"/>
            <a:ext cx="5615100" cy="38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9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518BD1A-7AB7-4448-827F-E754A699776A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11430000" cy="2096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Aschaffenburg</a:t>
            </a: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Beruffschule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III:</a:t>
            </a:r>
            <a:endParaRPr lang="hu-HU" sz="4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8DA7493-D7D9-4B76-949E-6879A3FD250E}"/>
              </a:ext>
            </a:extLst>
          </p:cNvPr>
          <p:cNvSpPr txBox="1">
            <a:spLocks/>
          </p:cNvSpPr>
          <p:nvPr/>
        </p:nvSpPr>
        <p:spPr>
          <a:xfrm>
            <a:off x="431337" y="2228850"/>
            <a:ext cx="10082913" cy="772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u-HU" sz="3900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hu-HU" sz="39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hotel and </a:t>
            </a:r>
            <a:r>
              <a:rPr lang="hu-HU" sz="3900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  <a:r>
              <a:rPr lang="hu-HU" sz="39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kumimoji="0" lang="hu-HU" sz="39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39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Chef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chef</a:t>
            </a:r>
            <a:endParaRPr kumimoji="0" lang="hu-HU" sz="39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u-HU" sz="39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3900" b="0" u="none" strike="noStrike" kern="1200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Butcher</a:t>
            </a:r>
            <a:endParaRPr kumimoji="0" lang="hu-HU" sz="3900" b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butcher’s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shop</a:t>
            </a:r>
            <a:endParaRPr lang="hu-HU" sz="390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None/>
              <a:tabLst/>
              <a:defRPr/>
            </a:pPr>
            <a:endParaRPr kumimoji="0" lang="hu-HU" sz="39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None/>
              <a:tabLst/>
              <a:defRPr/>
            </a:pPr>
            <a:endParaRPr lang="hu-HU" sz="3500" b="1" noProof="0" dirty="0">
              <a:solidFill>
                <a:srgbClr val="C00000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None/>
              <a:tabLst/>
              <a:defRPr/>
            </a:pPr>
            <a:r>
              <a:rPr lang="hu-HU" sz="3500" b="1" dirty="0">
                <a:solidFill>
                  <a:srgbClr val="C00000"/>
                </a:solidFill>
                <a:latin typeface="Century Gothic" panose="020B0502020202020204"/>
              </a:rPr>
              <a:t>	</a:t>
            </a:r>
            <a:r>
              <a:rPr lang="hu-HU" sz="39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hu-HU" sz="39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hu-HU" sz="39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9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hu-HU" sz="39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sz="39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hu-HU" sz="39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39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3900" b="1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900" b="1" noProof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kumimoji="0" lang="hu-HU" sz="3900" b="1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hu-HU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Ø"/>
              <a:defRPr/>
            </a:pP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building 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</a:p>
          <a:p>
            <a:pPr lvl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Ø"/>
              <a:defRPr/>
            </a:pP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  <a:endParaRPr lang="hu-HU" sz="3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FFCC00"/>
              </a:buClr>
              <a:buFont typeface="Wingdings" panose="05000000000000000000" pitchFamily="2" charset="2"/>
              <a:buChar char="Ø"/>
              <a:defRPr/>
            </a:pPr>
            <a:r>
              <a:rPr lang="hu-HU" sz="39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u-H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39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Ötszög 3"/>
          <p:cNvSpPr/>
          <p:nvPr/>
        </p:nvSpPr>
        <p:spPr>
          <a:xfrm rot="10800000">
            <a:off x="13649075" y="-51297"/>
            <a:ext cx="8736110" cy="10568710"/>
          </a:xfrm>
          <a:prstGeom prst="homePlat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190" y="391932"/>
            <a:ext cx="2940823" cy="392109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46" y="391932"/>
            <a:ext cx="4751241" cy="267423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325" y="4039856"/>
            <a:ext cx="3999500" cy="299791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6362700"/>
            <a:ext cx="4461882" cy="3344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63A62224-131C-4876-9F90-2867626E52DA}"/>
              </a:ext>
            </a:extLst>
          </p:cNvPr>
          <p:cNvSpPr/>
          <p:nvPr/>
        </p:nvSpPr>
        <p:spPr>
          <a:xfrm>
            <a:off x="0" y="0"/>
            <a:ext cx="15856527" cy="10287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CBF1CCDC-8E87-4AF6-8425-142AE781C09A}"/>
              </a:ext>
            </a:extLst>
          </p:cNvPr>
          <p:cNvSpPr txBox="1">
            <a:spLocks/>
          </p:cNvSpPr>
          <p:nvPr/>
        </p:nvSpPr>
        <p:spPr>
          <a:xfrm>
            <a:off x="1295400" y="576803"/>
            <a:ext cx="14374092" cy="1938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hu-HU" altLang="hu-HU" sz="48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hu-HU" altLang="hu-HU" sz="4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8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workpractice</a:t>
            </a:r>
            <a:r>
              <a:rPr lang="hu-HU" altLang="hu-HU" sz="4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hu-HU" alt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Zeller </a:t>
            </a:r>
            <a:r>
              <a:rPr lang="hu-HU" alt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Jennifer</a:t>
            </a:r>
            <a:r>
              <a:rPr lang="hu-HU" alt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Wurstbendel</a:t>
            </a:r>
            <a:r>
              <a:rPr lang="hu-HU" alt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Wirtshaus</a:t>
            </a:r>
            <a:r>
              <a:rPr lang="hu-HU" alt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hu-HU" altLang="hu-HU" sz="4800" b="1" strike="noStrike" kern="1200" cap="none" spc="0" normalizeH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C7BE51A7-0217-495C-B59F-3D7F8EF9F5C0}"/>
              </a:ext>
            </a:extLst>
          </p:cNvPr>
          <p:cNvSpPr txBox="1">
            <a:spLocks/>
          </p:cNvSpPr>
          <p:nvPr/>
        </p:nvSpPr>
        <p:spPr>
          <a:xfrm>
            <a:off x="1295400" y="2128912"/>
            <a:ext cx="11774488" cy="872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 Dominik Schadt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waiter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hu-HU" altLang="hu-H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r>
              <a:rPr lang="hu-HU" alt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alt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  <a:endParaRPr kumimoji="0" lang="hu-HU" alt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Böszörményi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chef -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dishes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Brizza</a:t>
            </a:r>
            <a:r>
              <a:rPr lang="hu-HU" altLang="hu-H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4F5A5F5-D377-4F75-B4BC-D9E62C889BD8}"/>
              </a:ext>
            </a:extLst>
          </p:cNvPr>
          <p:cNvCxnSpPr>
            <a:cxnSpLocks/>
          </p:cNvCxnSpPr>
          <p:nvPr/>
        </p:nvCxnSpPr>
        <p:spPr>
          <a:xfrm>
            <a:off x="16306800" y="0"/>
            <a:ext cx="0" cy="1028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59" y="5085061"/>
            <a:ext cx="5697380" cy="42730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951827"/>
            <a:ext cx="3263132" cy="43508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566" y="5018467"/>
            <a:ext cx="3254722" cy="43396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351921" y="0"/>
            <a:ext cx="3936365" cy="10287000"/>
          </a:xfrm>
          <a:custGeom>
            <a:avLst/>
            <a:gdLst/>
            <a:ahLst/>
            <a:cxnLst/>
            <a:rect l="l" t="t" r="r" b="b"/>
            <a:pathLst>
              <a:path w="3936365" h="10287000">
                <a:moveTo>
                  <a:pt x="0" y="0"/>
                </a:moveTo>
                <a:lnTo>
                  <a:pt x="3936079" y="0"/>
                </a:lnTo>
                <a:lnTo>
                  <a:pt x="3936079" y="10286999"/>
                </a:lnTo>
                <a:lnTo>
                  <a:pt x="0" y="10286999"/>
                </a:lnTo>
                <a:lnTo>
                  <a:pt x="0" y="10269171"/>
                </a:lnTo>
                <a:lnTo>
                  <a:pt x="2247710" y="5143499"/>
                </a:lnTo>
                <a:lnTo>
                  <a:pt x="0" y="1782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7D75DA20-BB14-4EA7-9466-B2DCD89C98DE}"/>
              </a:ext>
            </a:extLst>
          </p:cNvPr>
          <p:cNvSpPr txBox="1">
            <a:spLocks/>
          </p:cNvSpPr>
          <p:nvPr/>
        </p:nvSpPr>
        <p:spPr>
          <a:xfrm>
            <a:off x="2687918" y="392656"/>
            <a:ext cx="11430000" cy="2563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kumimoji="0" lang="hu-HU" sz="48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8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preparing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speciality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bartendering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hu-HU" sz="4200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8" y="3130161"/>
            <a:ext cx="5930922" cy="571662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43300"/>
            <a:ext cx="8593471" cy="4833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24143"/>
            <a:ext cx="16230600" cy="5629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4120"/>
              </a:lnSpc>
              <a:spcBef>
                <a:spcPts val="290"/>
              </a:spcBef>
            </a:pP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made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81300"/>
            <a:ext cx="8929977" cy="67056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38" y="1866900"/>
            <a:ext cx="5567362" cy="98975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123BFDD1-906B-4505-AA49-3FA7240EB767}"/>
              </a:ext>
            </a:extLst>
          </p:cNvPr>
          <p:cNvSpPr txBox="1">
            <a:spLocks/>
          </p:cNvSpPr>
          <p:nvPr/>
        </p:nvSpPr>
        <p:spPr>
          <a:xfrm>
            <a:off x="838200" y="434971"/>
            <a:ext cx="10514669" cy="19631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b="1" dirty="0" err="1" smtClean="0">
                <a:solidFill>
                  <a:srgbClr val="FFCC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Serving</a:t>
            </a:r>
            <a:r>
              <a:rPr kumimoji="0" lang="hu-HU" sz="5400" b="1" i="0" u="none" strike="noStrike" kern="120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sz="54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12 </a:t>
            </a:r>
            <a:r>
              <a:rPr kumimoji="0" lang="hu-HU" sz="54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guest</a:t>
            </a:r>
            <a:r>
              <a:rPr kumimoji="0" lang="hu-HU" sz="5400" b="1" i="0" u="none" strike="noStrike" kern="1200" cap="none" spc="0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sz="5400" b="1" i="0" u="none" strike="noStrike" kern="1200" cap="none" spc="0" normalizeH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table</a:t>
            </a:r>
            <a:r>
              <a: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C00DA193-76E6-4AA2-9DEE-B3DF75732ED8}"/>
              </a:ext>
            </a:extLst>
          </p:cNvPr>
          <p:cNvSpPr txBox="1">
            <a:spLocks/>
          </p:cNvSpPr>
          <p:nvPr/>
        </p:nvSpPr>
        <p:spPr>
          <a:xfrm>
            <a:off x="1209594" y="2398072"/>
            <a:ext cx="17089872" cy="748197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ACD433"/>
              </a:buClr>
              <a:buFont typeface="Wingdings" panose="05000000000000000000" pitchFamily="2" charset="2"/>
              <a:buChar char="Ø"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>
              <a:buClr>
                <a:srgbClr val="ACD433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rgbClr val="153B0D"/>
              </a:solidFill>
              <a:latin typeface="Century Gothic" panose="020B0502020202020204"/>
            </a:endParaRPr>
          </a:p>
          <a:p>
            <a:pPr>
              <a:buClr>
                <a:srgbClr val="ACD433"/>
              </a:buClr>
              <a:buFont typeface="Wingdings" panose="05000000000000000000" pitchFamily="2" charset="2"/>
              <a:buChar char="Ø"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solidFill>
                <a:srgbClr val="153B0D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0" name="Derékszögű háromszög 9">
            <a:extLst>
              <a:ext uri="{FF2B5EF4-FFF2-40B4-BE49-F238E27FC236}">
                <a16:creationId xmlns:a16="http://schemas.microsoft.com/office/drawing/2014/main" id="{80CF4FFA-02BC-4326-A3BB-0FF3D33EFA0C}"/>
              </a:ext>
            </a:extLst>
          </p:cNvPr>
          <p:cNvSpPr/>
          <p:nvPr/>
        </p:nvSpPr>
        <p:spPr>
          <a:xfrm flipH="1">
            <a:off x="7681704" y="1333500"/>
            <a:ext cx="10668000" cy="8953500"/>
          </a:xfrm>
          <a:prstGeom prst="rt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0" y="1472674"/>
            <a:ext cx="3577783" cy="47703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659" y="2250518"/>
            <a:ext cx="5715000" cy="32146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23" y="6602137"/>
            <a:ext cx="5929396" cy="333528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1561840" y="6023410"/>
            <a:ext cx="64638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Dominik’s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tasks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when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guests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arrived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Setting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table</a:t>
            </a:r>
            <a:endParaRPr lang="hu-HU" sz="3600" dirty="0">
              <a:solidFill>
                <a:srgbClr val="C0000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Decorating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the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table</a:t>
            </a:r>
            <a:endParaRPr lang="hu-HU" sz="3600" dirty="0">
              <a:solidFill>
                <a:srgbClr val="C0000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Taking and serving drinks orders</a:t>
            </a:r>
            <a:endParaRPr lang="hu-HU" sz="3600" dirty="0">
              <a:solidFill>
                <a:srgbClr val="C0000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Assisting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with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food</a:t>
            </a:r>
            <a:r>
              <a:rPr lang="hu-HU" sz="3600" dirty="0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servicing</a:t>
            </a:r>
            <a:endParaRPr lang="hu-HU" sz="3600" dirty="0">
              <a:solidFill>
                <a:srgbClr val="C00000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660285" y="1358490"/>
            <a:ext cx="7722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C00000"/>
                </a:solidFill>
              </a:rPr>
              <a:t>Adam’s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tasks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before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the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event</a:t>
            </a:r>
            <a:r>
              <a:rPr lang="hu-HU" sz="3600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Preparation and cutting of raw materials</a:t>
            </a:r>
            <a:endParaRPr lang="hu-HU" sz="3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Preparation of meat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dishes</a:t>
            </a:r>
            <a:endParaRPr lang="hu-HU" sz="3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C00000"/>
                </a:solidFill>
              </a:rPr>
              <a:t>Prepar</a:t>
            </a:r>
            <a:r>
              <a:rPr lang="hu-HU" sz="3600" dirty="0" err="1">
                <a:solidFill>
                  <a:srgbClr val="C00000"/>
                </a:solidFill>
              </a:rPr>
              <a:t>ation</a:t>
            </a:r>
            <a:r>
              <a:rPr lang="hu-HU" sz="3600" dirty="0">
                <a:solidFill>
                  <a:srgbClr val="C00000"/>
                </a:solidFill>
              </a:rPr>
              <a:t> of</a:t>
            </a:r>
            <a:r>
              <a:rPr lang="en-US" sz="3600" dirty="0">
                <a:solidFill>
                  <a:srgbClr val="C00000"/>
                </a:solidFill>
              </a:rPr>
              <a:t> salads and decora</a:t>
            </a:r>
            <a:r>
              <a:rPr lang="hu-HU" sz="3600" dirty="0" err="1">
                <a:solidFill>
                  <a:srgbClr val="C00000"/>
                </a:solidFill>
              </a:rPr>
              <a:t>tion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hu-HU" sz="3600" dirty="0">
                <a:solidFill>
                  <a:srgbClr val="C00000"/>
                </a:solidFill>
              </a:rPr>
              <a:t>of </a:t>
            </a:r>
            <a:r>
              <a:rPr lang="en-US" sz="3600" dirty="0">
                <a:solidFill>
                  <a:srgbClr val="C00000"/>
                </a:solidFill>
              </a:rPr>
              <a:t>dishes</a:t>
            </a:r>
            <a:endParaRPr lang="hu-HU" sz="3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C00000"/>
                </a:solidFill>
              </a:rPr>
              <a:t>The </a:t>
            </a:r>
            <a:r>
              <a:rPr lang="hu-HU" sz="3600" dirty="0" err="1">
                <a:solidFill>
                  <a:srgbClr val="C00000"/>
                </a:solidFill>
              </a:rPr>
              <a:t>chefs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recieved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the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orders</a:t>
            </a:r>
            <a:r>
              <a:rPr lang="hu-HU" sz="3600" dirty="0">
                <a:solidFill>
                  <a:srgbClr val="C00000"/>
                </a:solidFill>
              </a:rPr>
              <a:t>, and </a:t>
            </a:r>
            <a:r>
              <a:rPr lang="hu-HU" sz="3600" dirty="0" err="1">
                <a:solidFill>
                  <a:srgbClr val="C00000"/>
                </a:solidFill>
              </a:rPr>
              <a:t>started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cooking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the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meals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together</a:t>
            </a:r>
            <a:r>
              <a:rPr lang="hu-HU" sz="3600" dirty="0">
                <a:solidFill>
                  <a:srgbClr val="C00000"/>
                </a:solidFill>
              </a:rPr>
              <a:t> </a:t>
            </a:r>
            <a:r>
              <a:rPr lang="hu-HU" sz="3600" dirty="0" err="1">
                <a:solidFill>
                  <a:srgbClr val="C00000"/>
                </a:solidFill>
              </a:rPr>
              <a:t>with</a:t>
            </a:r>
            <a:r>
              <a:rPr lang="hu-HU" sz="3600" dirty="0">
                <a:solidFill>
                  <a:srgbClr val="C00000"/>
                </a:solidFill>
              </a:rPr>
              <a:t> Adam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rékszögű háromszög 2"/>
          <p:cNvSpPr/>
          <p:nvPr/>
        </p:nvSpPr>
        <p:spPr>
          <a:xfrm>
            <a:off x="0" y="1257300"/>
            <a:ext cx="8305800" cy="9029700"/>
          </a:xfrm>
          <a:prstGeom prst="rtTriangl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5AED50A-E2CE-4DEF-91CA-23637FF384DA}"/>
              </a:ext>
            </a:extLst>
          </p:cNvPr>
          <p:cNvSpPr txBox="1">
            <a:spLocks/>
          </p:cNvSpPr>
          <p:nvPr/>
        </p:nvSpPr>
        <p:spPr>
          <a:xfrm>
            <a:off x="4588451" y="419100"/>
            <a:ext cx="7744691" cy="939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1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 and </a:t>
            </a:r>
            <a:r>
              <a:rPr lang="hu-HU" sz="4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IE" sz="4800" b="1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estaurant</a:t>
            </a:r>
            <a:r>
              <a:rPr kumimoji="0" lang="en-IE" sz="4800" b="1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hu-HU" sz="4800" b="1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8640C870-C1AF-4C6B-A0E7-51BE7D2ACB65}"/>
              </a:ext>
            </a:extLst>
          </p:cNvPr>
          <p:cNvSpPr txBox="1">
            <a:spLocks/>
          </p:cNvSpPr>
          <p:nvPr/>
        </p:nvSpPr>
        <p:spPr>
          <a:xfrm>
            <a:off x="762000" y="1485900"/>
            <a:ext cx="8262975" cy="262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ACD433"/>
              </a:buClr>
              <a:buNone/>
              <a:defRPr/>
            </a:pP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Zeller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Wurstbendel</a:t>
            </a:r>
            <a:r>
              <a:rPr lang="hu-H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Wirtshaus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251" y="1275806"/>
            <a:ext cx="4953000" cy="880128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7100"/>
            <a:ext cx="6019799" cy="33861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84" y="2387579"/>
            <a:ext cx="4317392" cy="76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2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2370</TotalTime>
  <Words>497</Words>
  <Application>Microsoft Office PowerPoint</Application>
  <PresentationFormat>Egyéni</PresentationFormat>
  <Paragraphs>90</Paragraphs>
  <Slides>14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Calisto MT</vt:lpstr>
      <vt:lpstr>Century Gothic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Pala</vt:lpstr>
      <vt:lpstr>PDF</vt:lpstr>
      <vt:lpstr>ERASMUS+ FOOD-TOUR:  Fostering Transferable Skills 6.11.2022.-29.11.2022.  </vt:lpstr>
      <vt:lpstr>PowerPoint-bemutató</vt:lpstr>
      <vt:lpstr>Germany - Aschaffenburg Geography</vt:lpstr>
      <vt:lpstr>PowerPoint-bemutató</vt:lpstr>
      <vt:lpstr>PowerPoint-bemutató</vt:lpstr>
      <vt:lpstr>PowerPoint-bemutató</vt:lpstr>
      <vt:lpstr>We made progress &amp; did some tasks individually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Névtelen terv</dc:title>
  <dc:creator>KissneSzBarbara</dc:creator>
  <cp:lastModifiedBy>KissneSzBarbara</cp:lastModifiedBy>
  <cp:revision>131</cp:revision>
  <dcterms:created xsi:type="dcterms:W3CDTF">2022-03-14T14:52:40Z</dcterms:created>
  <dcterms:modified xsi:type="dcterms:W3CDTF">2023-05-08T06:14:21Z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2022-03-14T00:00:00Z</vt:filetime>
  </property>
</Properties>
</file>