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407" r:id="rId1"/>
  </p:sldMasterIdLst>
  <p:notesMasterIdLst>
    <p:notesMasterId r:id="rId16"/>
  </p:notesMasterIdLst>
  <p:sldIdLst>
    <p:sldId id="257" r:id="rId2"/>
    <p:sldId id="258" r:id="rId3"/>
    <p:sldId id="259" r:id="rId4"/>
    <p:sldId id="275" r:id="rId5"/>
    <p:sldId id="260" r:id="rId6"/>
    <p:sldId id="262" r:id="rId7"/>
    <p:sldId id="265" r:id="rId8"/>
    <p:sldId id="261" r:id="rId9"/>
    <p:sldId id="268" r:id="rId10"/>
    <p:sldId id="269" r:id="rId11"/>
    <p:sldId id="274" r:id="rId12"/>
    <p:sldId id="273" r:id="rId13"/>
    <p:sldId id="270" r:id="rId14"/>
    <p:sldId id="272" r:id="rId15"/>
  </p:sldIdLst>
  <p:sldSz cx="18288000" cy="10287000"/>
  <p:notesSz cx="18288000" cy="10287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00"/>
    <a:srgbClr val="153B0D"/>
    <a:srgbClr val="01A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217617-BF79-469C-B903-7F8C72E12BEC}" v="12" dt="2022-12-10T17:48:48.43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 varScale="1">
        <p:scale>
          <a:sx n="47" d="100"/>
          <a:sy n="47" d="100"/>
        </p:scale>
        <p:origin x="74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silla Nagy-Csinos" userId="79dbae4ab56ab3b7" providerId="LiveId" clId="{DA217617-BF79-469C-B903-7F8C72E12BEC}"/>
    <pc:docChg chg="modSld">
      <pc:chgData name="Csilla Nagy-Csinos" userId="79dbae4ab56ab3b7" providerId="LiveId" clId="{DA217617-BF79-469C-B903-7F8C72E12BEC}" dt="2022-12-10T17:48:48.433" v="16" actId="20577"/>
      <pc:docMkLst>
        <pc:docMk/>
      </pc:docMkLst>
      <pc:sldChg chg="modSp mod">
        <pc:chgData name="Csilla Nagy-Csinos" userId="79dbae4ab56ab3b7" providerId="LiveId" clId="{DA217617-BF79-469C-B903-7F8C72E12BEC}" dt="2022-12-10T17:12:55.202" v="6" actId="20577"/>
        <pc:sldMkLst>
          <pc:docMk/>
          <pc:sldMk cId="0" sldId="257"/>
        </pc:sldMkLst>
        <pc:spChg chg="mod">
          <ac:chgData name="Csilla Nagy-Csinos" userId="79dbae4ab56ab3b7" providerId="LiveId" clId="{DA217617-BF79-469C-B903-7F8C72E12BEC}" dt="2022-12-10T17:12:55.202" v="6" actId="20577"/>
          <ac:spMkLst>
            <pc:docMk/>
            <pc:sldMk cId="0" sldId="257"/>
            <ac:spMk id="6" creationId="{00000000-0000-0000-0000-000000000000}"/>
          </ac:spMkLst>
        </pc:spChg>
        <pc:picChg chg="mod">
          <ac:chgData name="Csilla Nagy-Csinos" userId="79dbae4ab56ab3b7" providerId="LiveId" clId="{DA217617-BF79-469C-B903-7F8C72E12BEC}" dt="2022-12-04T11:31:01.466" v="0" actId="1076"/>
          <ac:picMkLst>
            <pc:docMk/>
            <pc:sldMk cId="0" sldId="257"/>
            <ac:picMk id="21" creationId="{5FDBBBDB-171E-4CE3-A7BE-5D41B8F22FE5}"/>
          </ac:picMkLst>
        </pc:picChg>
      </pc:sldChg>
      <pc:sldChg chg="modSp mod">
        <pc:chgData name="Csilla Nagy-Csinos" userId="79dbae4ab56ab3b7" providerId="LiveId" clId="{DA217617-BF79-469C-B903-7F8C72E12BEC}" dt="2022-12-10T17:48:48.433" v="16" actId="20577"/>
        <pc:sldMkLst>
          <pc:docMk/>
          <pc:sldMk cId="3872812459" sldId="272"/>
        </pc:sldMkLst>
        <pc:spChg chg="mod">
          <ac:chgData name="Csilla Nagy-Csinos" userId="79dbae4ab56ab3b7" providerId="LiveId" clId="{DA217617-BF79-469C-B903-7F8C72E12BEC}" dt="2022-12-10T15:38:53.860" v="5" actId="207"/>
          <ac:spMkLst>
            <pc:docMk/>
            <pc:sldMk cId="3872812459" sldId="272"/>
            <ac:spMk id="2" creationId="{00000000-0000-0000-0000-000000000000}"/>
          </ac:spMkLst>
        </pc:spChg>
        <pc:spChg chg="mod">
          <ac:chgData name="Csilla Nagy-Csinos" userId="79dbae4ab56ab3b7" providerId="LiveId" clId="{DA217617-BF79-469C-B903-7F8C72E12BEC}" dt="2022-12-10T17:48:48.433" v="16" actId="20577"/>
          <ac:spMkLst>
            <pc:docMk/>
            <pc:sldMk cId="3872812459" sldId="272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F1691-C40E-4204-9781-83D01BFB08F4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879EC-87B9-453E-B967-8D2E30B18E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057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879EC-87B9-453E-B967-8D2E30B18E0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940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879EC-87B9-453E-B967-8D2E30B18E03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12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705108"/>
            <a:ext cx="14173200" cy="2737644"/>
          </a:xfrm>
        </p:spPr>
        <p:txBody>
          <a:bodyPr anchor="b">
            <a:normAutofit/>
          </a:bodyPr>
          <a:lstStyle>
            <a:lvl1pPr algn="l">
              <a:defRPr sz="9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448302"/>
            <a:ext cx="14173200" cy="1028700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64342" y="6471492"/>
            <a:ext cx="4366260" cy="56196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485768"/>
            <a:ext cx="9601200" cy="547688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15800" y="2146300"/>
            <a:ext cx="4114800" cy="547688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9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66" y="7046041"/>
            <a:ext cx="16233051" cy="1229033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2591" y="1412159"/>
            <a:ext cx="16232760" cy="5217242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8275073"/>
            <a:ext cx="16230600" cy="1052954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49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130299"/>
            <a:ext cx="16230600" cy="4203701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701" y="5473700"/>
            <a:ext cx="15195774" cy="1498601"/>
          </a:xfrm>
        </p:spPr>
        <p:txBody>
          <a:bodyPr anchor="ctr"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21678" y="571501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569912"/>
            <a:ext cx="10487238" cy="54768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1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01" y="1130300"/>
            <a:ext cx="15227300" cy="3906743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55798" y="5048335"/>
            <a:ext cx="14389104" cy="66666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701" y="5939794"/>
            <a:ext cx="15227300" cy="101980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21678" y="571501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569912"/>
            <a:ext cx="10487238" cy="54768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375" y="140017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76345" y="405193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620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43" y="1687052"/>
            <a:ext cx="15219279" cy="3767753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701" y="5472473"/>
            <a:ext cx="15216981" cy="1499828"/>
          </a:xfrm>
        </p:spPr>
        <p:txBody>
          <a:bodyPr anchor="t"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21678" y="568325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568325"/>
            <a:ext cx="10487238" cy="54768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3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43401" y="1142999"/>
            <a:ext cx="12915899" cy="19558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303120"/>
            <a:ext cx="5184648" cy="925980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28699" y="4356848"/>
            <a:ext cx="5184648" cy="497119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3200" y="3301999"/>
            <a:ext cx="5184648" cy="939801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550287" y="4356101"/>
            <a:ext cx="5184648" cy="497192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077700" y="3289299"/>
            <a:ext cx="5184648" cy="939801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2077702" y="4356848"/>
            <a:ext cx="5184648" cy="497119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620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343401" y="1143000"/>
            <a:ext cx="12915899" cy="19431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32927" y="6286501"/>
            <a:ext cx="5177373" cy="1024148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32927" y="3543300"/>
            <a:ext cx="5177373" cy="2286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32927" y="7310647"/>
            <a:ext cx="5177373" cy="20173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395" y="6286501"/>
            <a:ext cx="5173403" cy="1024148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61395" y="3543300"/>
            <a:ext cx="5173404" cy="2286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561397" y="7310645"/>
            <a:ext cx="5173403" cy="20173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074597" y="6286501"/>
            <a:ext cx="5184704" cy="1024148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074783" y="3543300"/>
            <a:ext cx="5171817" cy="2286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2074597" y="7310642"/>
            <a:ext cx="5178668" cy="20173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52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291839"/>
            <a:ext cx="16230600" cy="603618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58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73200" y="1117600"/>
            <a:ext cx="3086100" cy="585470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6700" y="1117601"/>
            <a:ext cx="12306302" cy="58547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21678" y="569912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571501"/>
            <a:ext cx="10487238" cy="547688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17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715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1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1130300"/>
            <a:ext cx="16230599" cy="4202903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6701" y="5462588"/>
            <a:ext cx="15735300" cy="1433513"/>
          </a:xfrm>
        </p:spPr>
        <p:txBody>
          <a:bodyPr>
            <a:normAutofit/>
          </a:bodyPr>
          <a:lstStyle>
            <a:lvl1pPr marL="0" indent="0" algn="r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21678" y="571501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571502"/>
            <a:ext cx="10487238" cy="546098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4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3291839"/>
            <a:ext cx="8001000" cy="60361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291839"/>
            <a:ext cx="8001000" cy="60361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41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143000"/>
            <a:ext cx="12915900" cy="19431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14" y="3275703"/>
            <a:ext cx="7619987" cy="1235868"/>
          </a:xfrm>
        </p:spPr>
        <p:txBody>
          <a:bodyPr anchor="b">
            <a:norm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1" y="4699000"/>
            <a:ext cx="7967663" cy="462902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00" y="3275703"/>
            <a:ext cx="7658100" cy="1235868"/>
          </a:xfrm>
        </p:spPr>
        <p:txBody>
          <a:bodyPr anchor="b">
            <a:norm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699000"/>
            <a:ext cx="8001000" cy="462902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40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7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286000"/>
            <a:ext cx="6172200" cy="24003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373" y="1120139"/>
            <a:ext cx="9765927" cy="8207888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4686299"/>
            <a:ext cx="6172200" cy="464172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21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286000"/>
            <a:ext cx="10309860" cy="24003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791857" y="1126862"/>
            <a:ext cx="5467443" cy="8201165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4686299"/>
            <a:ext cx="10309860" cy="464172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21621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0" y="1146560"/>
            <a:ext cx="12915900" cy="193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291841"/>
            <a:ext cx="16230600" cy="603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93040" y="9534526"/>
            <a:ext cx="436626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700" y="953376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44500" y="5715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9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19" r:id="rId12"/>
    <p:sldLayoutId id="2147484420" r:id="rId13"/>
    <p:sldLayoutId id="2147484421" r:id="rId14"/>
    <p:sldLayoutId id="2147484422" r:id="rId15"/>
    <p:sldLayoutId id="2147484423" r:id="rId16"/>
    <p:sldLayoutId id="2147484424" r:id="rId17"/>
    <p:sldLayoutId id="2147484425" r:id="rId18"/>
  </p:sldLayoutIdLst>
  <p:txStyles>
    <p:titleStyle>
      <a:lvl1pPr algn="r" defTabSz="1371600" rtl="0" eaLnBrk="1" latinLnBrk="0" hangingPunct="1">
        <a:lnSpc>
          <a:spcPct val="90000"/>
        </a:lnSpc>
        <a:spcBef>
          <a:spcPct val="0"/>
        </a:spcBef>
        <a:buNone/>
        <a:defRPr sz="6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00200" y="2095500"/>
            <a:ext cx="7548562" cy="7651431"/>
          </a:xfrm>
          <a:custGeom>
            <a:avLst/>
            <a:gdLst/>
            <a:ahLst/>
            <a:cxnLst/>
            <a:rect l="l" t="t" r="r" b="b"/>
            <a:pathLst>
              <a:path w="6829425" h="8183245">
                <a:moveTo>
                  <a:pt x="29297" y="8183041"/>
                </a:moveTo>
                <a:lnTo>
                  <a:pt x="14618" y="8181828"/>
                </a:lnTo>
                <a:lnTo>
                  <a:pt x="5669" y="8177358"/>
                </a:lnTo>
                <a:lnTo>
                  <a:pt x="1210" y="8168379"/>
                </a:lnTo>
                <a:lnTo>
                  <a:pt x="0" y="8153643"/>
                </a:lnTo>
                <a:lnTo>
                  <a:pt x="0" y="29397"/>
                </a:lnTo>
                <a:lnTo>
                  <a:pt x="1210" y="14661"/>
                </a:lnTo>
                <a:lnTo>
                  <a:pt x="5669" y="5682"/>
                </a:lnTo>
                <a:lnTo>
                  <a:pt x="14618" y="1212"/>
                </a:lnTo>
                <a:lnTo>
                  <a:pt x="29297" y="0"/>
                </a:lnTo>
                <a:lnTo>
                  <a:pt x="6829303" y="606"/>
                </a:lnTo>
                <a:lnTo>
                  <a:pt x="6829303" y="2606"/>
                </a:lnTo>
                <a:lnTo>
                  <a:pt x="6824972" y="24081"/>
                </a:lnTo>
                <a:lnTo>
                  <a:pt x="5151063" y="7495421"/>
                </a:lnTo>
                <a:lnTo>
                  <a:pt x="4996201" y="8182434"/>
                </a:lnTo>
                <a:lnTo>
                  <a:pt x="29297" y="818304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3935" y="3434052"/>
            <a:ext cx="16837026" cy="4653197"/>
          </a:xfrm>
          <a:prstGeom prst="rect">
            <a:avLst/>
          </a:prstGeom>
        </p:spPr>
        <p:txBody>
          <a:bodyPr vert="horz" wrap="square" lIns="0" tIns="523875" rIns="0" bIns="0" rtlCol="0">
            <a:spAutoFit/>
          </a:bodyPr>
          <a:lstStyle/>
          <a:p>
            <a:pPr marL="6550025" algn="ctr" rtl="0">
              <a:spcBef>
                <a:spcPts val="4125"/>
              </a:spcBef>
            </a:pPr>
            <a:r>
              <a:rPr lang="hu-HU" sz="5400" spc="100" dirty="0">
                <a:solidFill>
                  <a:schemeClr val="bg1"/>
                </a:solidFill>
                <a:latin typeface="Broadway" panose="04040905080B02020502" pitchFamily="82" charset="0"/>
              </a:rPr>
              <a:t>ERASMUS+</a:t>
            </a:r>
            <a:r>
              <a:rPr lang="hu-HU" sz="5400" spc="100" dirty="0">
                <a:latin typeface="Broadway" panose="04040905080B02020502" pitchFamily="82" charset="0"/>
              </a:rPr>
              <a:t> </a:t>
            </a:r>
            <a:r>
              <a:rPr lang="hu-HU" sz="5400" spc="100" dirty="0">
                <a:solidFill>
                  <a:srgbClr val="FF0000"/>
                </a:solidFill>
                <a:latin typeface="Broadway" panose="04040905080B02020502" pitchFamily="82" charset="0"/>
              </a:rPr>
              <a:t>FOOD</a:t>
            </a:r>
            <a:r>
              <a:rPr lang="hu-HU" sz="5400" spc="100" dirty="0">
                <a:solidFill>
                  <a:srgbClr val="FFFF00"/>
                </a:solidFill>
                <a:latin typeface="Broadway" panose="04040905080B02020502" pitchFamily="82" charset="0"/>
              </a:rPr>
              <a:t>-</a:t>
            </a:r>
            <a:r>
              <a:rPr lang="hu-HU" sz="5400" spc="100" dirty="0">
                <a:solidFill>
                  <a:srgbClr val="FFC000"/>
                </a:solidFill>
                <a:latin typeface="Broadway" panose="04040905080B02020502" pitchFamily="82" charset="0"/>
              </a:rPr>
              <a:t>TOUR</a:t>
            </a:r>
            <a:r>
              <a:rPr lang="hu-HU" sz="5400" spc="100" dirty="0"/>
              <a:t>: </a:t>
            </a:r>
            <a:r>
              <a:rPr lang="hu-HU" sz="4400" spc="100" dirty="0"/>
              <a:t/>
            </a:r>
            <a:br>
              <a:rPr lang="hu-HU" sz="4400" spc="100" dirty="0"/>
            </a:br>
            <a:r>
              <a:rPr lang="hu-HU" sz="4400" spc="100" dirty="0">
                <a:solidFill>
                  <a:schemeClr val="bg1"/>
                </a:solidFill>
              </a:rPr>
              <a:t>Fostering </a:t>
            </a:r>
            <a:r>
              <a:rPr lang="hu-HU" sz="4400" spc="100" dirty="0" err="1">
                <a:solidFill>
                  <a:schemeClr val="bg1"/>
                </a:solidFill>
              </a:rPr>
              <a:t>Transferable</a:t>
            </a:r>
            <a:r>
              <a:rPr lang="hu-HU" sz="4400" spc="100" dirty="0">
                <a:solidFill>
                  <a:schemeClr val="bg1"/>
                </a:solidFill>
              </a:rPr>
              <a:t> </a:t>
            </a:r>
            <a:r>
              <a:rPr lang="hu-HU" sz="4400" spc="100" dirty="0" err="1">
                <a:solidFill>
                  <a:schemeClr val="bg1"/>
                </a:solidFill>
              </a:rPr>
              <a:t>Skills</a:t>
            </a:r>
            <a:r>
              <a:rPr lang="hu-HU" sz="4400" spc="100" dirty="0">
                <a:solidFill>
                  <a:schemeClr val="bg1"/>
                </a:solidFill>
              </a:rPr>
              <a:t/>
            </a:r>
            <a:br>
              <a:rPr lang="hu-HU" sz="4400" spc="100" dirty="0">
                <a:solidFill>
                  <a:schemeClr val="bg1"/>
                </a:solidFill>
              </a:rPr>
            </a:br>
            <a:r>
              <a:rPr lang="hu-HU" sz="4400" spc="100" dirty="0">
                <a:solidFill>
                  <a:schemeClr val="bg1"/>
                </a:solidFill>
              </a:rPr>
              <a:t>06.11.2022.-29.11.2022</a:t>
            </a:r>
            <a:r>
              <a:rPr lang="hu-HU" sz="4400" spc="100" dirty="0"/>
              <a:t>.</a:t>
            </a:r>
            <a:r>
              <a:rPr kumimoji="0" lang="hu-HU" altLang="hu-HU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u-HU" altLang="hu-HU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r>
              <a:rPr lang="hu-HU" spc="100" dirty="0"/>
              <a:t/>
            </a:r>
            <a:br>
              <a:rPr lang="hu-HU" spc="100" dirty="0"/>
            </a:br>
            <a:endParaRPr spc="100" dirty="0"/>
          </a:p>
        </p:txBody>
      </p:sp>
      <p:sp>
        <p:nvSpPr>
          <p:cNvPr id="19" name="object 19"/>
          <p:cNvSpPr/>
          <p:nvPr/>
        </p:nvSpPr>
        <p:spPr>
          <a:xfrm>
            <a:off x="9148762" y="7619790"/>
            <a:ext cx="8105775" cy="0"/>
          </a:xfrm>
          <a:custGeom>
            <a:avLst/>
            <a:gdLst/>
            <a:ahLst/>
            <a:cxnLst/>
            <a:rect l="l" t="t" r="r" b="b"/>
            <a:pathLst>
              <a:path w="8105775">
                <a:moveTo>
                  <a:pt x="0" y="0"/>
                </a:moveTo>
                <a:lnTo>
                  <a:pt x="810577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D8061FD1-66C8-43CF-B94F-5EC3BCB24881}"/>
              </a:ext>
            </a:extLst>
          </p:cNvPr>
          <p:cNvSpPr txBox="1"/>
          <p:nvPr/>
        </p:nvSpPr>
        <p:spPr>
          <a:xfrm>
            <a:off x="1423935" y="9824907"/>
            <a:ext cx="16435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hu-H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projektet az Európai Unió támogatta. A kiadványban (közleményben) megjelentek nem szükségszerűen tükrözik az Európai Bizottság nézeteit.</a:t>
            </a:r>
          </a:p>
        </p:txBody>
      </p:sp>
      <p:pic>
        <p:nvPicPr>
          <p:cNvPr id="21" name="Kép 4">
            <a:extLst>
              <a:ext uri="{FF2B5EF4-FFF2-40B4-BE49-F238E27FC236}">
                <a16:creationId xmlns:a16="http://schemas.microsoft.com/office/drawing/2014/main" id="{5FDBBBDB-171E-4CE3-A7BE-5D41B8F22FE5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90" y="149065"/>
            <a:ext cx="42576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Kép 1">
            <a:extLst>
              <a:ext uri="{FF2B5EF4-FFF2-40B4-BE49-F238E27FC236}">
                <a16:creationId xmlns:a16="http://schemas.microsoft.com/office/drawing/2014/main" id="{69FAAA18-42F0-494D-8A65-E26EB833B8A4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48" y="436625"/>
            <a:ext cx="969679" cy="112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F49617F7-B2E3-4985-A908-39B54F28FA8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0" y="292510"/>
            <a:ext cx="2895600" cy="127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6CF61FDE-57DE-47CB-8FE1-DC7AF403416C}"/>
              </a:ext>
            </a:extLst>
          </p:cNvPr>
          <p:cNvSpPr txBox="1"/>
          <p:nvPr/>
        </p:nvSpPr>
        <p:spPr>
          <a:xfrm>
            <a:off x="9991672" y="7951647"/>
            <a:ext cx="72628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kumimoji="0" lang="en-IE" altLang="hu-HU" sz="3200" b="1" i="0" u="none" strike="noStrike" cap="none" normalizeH="0" baseline="0" dirty="0">
                <a:ln>
                  <a:noFill/>
                </a:ln>
                <a:solidFill>
                  <a:srgbClr val="153B0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Made by: </a:t>
            </a:r>
            <a:r>
              <a:rPr kumimoji="0" lang="hu-HU" altLang="hu-HU" sz="3200" b="1" i="0" u="none" strike="noStrike" cap="none" normalizeH="0" baseline="0" dirty="0">
                <a:ln>
                  <a:noFill/>
                </a:ln>
                <a:solidFill>
                  <a:srgbClr val="153B0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altLang="hu-HU" sz="3200" b="0" i="0" u="none" strike="noStrike" cap="none" normalizeH="0" baseline="0" dirty="0">
                <a:ln>
                  <a:noFill/>
                </a:ln>
                <a:solidFill>
                  <a:srgbClr val="153B0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Kamilla</a:t>
            </a:r>
            <a:r>
              <a:rPr kumimoji="0" lang="hu-HU" altLang="hu-HU" sz="3200" b="0" i="0" u="none" strike="noStrike" cap="none" normalizeH="0" dirty="0">
                <a:ln>
                  <a:noFill/>
                </a:ln>
                <a:solidFill>
                  <a:srgbClr val="153B0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altLang="hu-HU" sz="3200" b="0" i="0" u="none" strike="noStrike" cap="none" normalizeH="0" dirty="0" err="1">
                <a:ln>
                  <a:noFill/>
                </a:ln>
                <a:solidFill>
                  <a:srgbClr val="153B0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Mudrova</a:t>
            </a:r>
            <a:endParaRPr kumimoji="0" lang="en-IE" altLang="hu-HU" sz="3200" b="0" i="0" u="none" strike="noStrike" cap="none" normalizeH="0" baseline="0" dirty="0">
              <a:ln>
                <a:noFill/>
              </a:ln>
              <a:solidFill>
                <a:srgbClr val="153B0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3200" dirty="0">
                <a:solidFill>
                  <a:srgbClr val="153B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Norbert </a:t>
            </a:r>
            <a:r>
              <a:rPr lang="hu-HU" altLang="hu-HU" sz="3200" dirty="0" err="1">
                <a:solidFill>
                  <a:srgbClr val="153B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Dmitrij</a:t>
            </a:r>
            <a:r>
              <a:rPr lang="hu-HU" altLang="hu-HU" sz="3200" dirty="0">
                <a:solidFill>
                  <a:srgbClr val="153B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altLang="hu-HU" sz="3200" dirty="0" err="1">
                <a:solidFill>
                  <a:srgbClr val="153B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Sztecenkó</a:t>
            </a:r>
            <a:endParaRPr lang="hu-HU" altLang="hu-HU" sz="3200" dirty="0">
              <a:solidFill>
                <a:srgbClr val="153B0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3200" b="1" dirty="0" err="1">
                <a:solidFill>
                  <a:srgbClr val="153B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Placement</a:t>
            </a:r>
            <a:r>
              <a:rPr lang="en-IE" altLang="hu-HU" sz="3200" b="1" dirty="0">
                <a:solidFill>
                  <a:srgbClr val="153B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IE" altLang="hu-HU" sz="3200" dirty="0">
                <a:solidFill>
                  <a:srgbClr val="153B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altLang="hu-HU" sz="3200" dirty="0">
                <a:solidFill>
                  <a:srgbClr val="153B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hu-HU" altLang="hu-HU" sz="3200" dirty="0" err="1">
                <a:solidFill>
                  <a:srgbClr val="153B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Schönbusch</a:t>
            </a:r>
            <a:r>
              <a:rPr lang="hu-HU" altLang="hu-HU" sz="3200" dirty="0">
                <a:solidFill>
                  <a:srgbClr val="153B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altLang="hu-HU" sz="3200" dirty="0" err="1">
                <a:solidFill>
                  <a:srgbClr val="153B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Kleine</a:t>
            </a:r>
            <a:endParaRPr lang="en-IE" altLang="hu-HU" sz="3200" dirty="0">
              <a:solidFill>
                <a:srgbClr val="153B0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19209"/>
            <a:ext cx="6240813" cy="296222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229352"/>
            <a:ext cx="4953000" cy="287274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600200" y="1544789"/>
            <a:ext cx="1280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Erasmus+ 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2020-1-HU01-KA102-078492 FOOD-TOUR: Fostering </a:t>
            </a:r>
            <a:r>
              <a:rPr lang="hu-H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Transferable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Skills</a:t>
            </a:r>
            <a:endParaRPr lang="hu-H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id="{C21BF6AB-615E-4DA8-BD3F-1B466EA53287}"/>
              </a:ext>
            </a:extLst>
          </p:cNvPr>
          <p:cNvSpPr txBox="1"/>
          <p:nvPr/>
        </p:nvSpPr>
        <p:spPr>
          <a:xfrm>
            <a:off x="1770492" y="7429500"/>
            <a:ext cx="6553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sz="5400" b="1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Biergarten</a:t>
            </a:r>
            <a:r>
              <a:rPr lang="hu-HU" sz="54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 </a:t>
            </a:r>
            <a:r>
              <a:rPr lang="hu-HU" sz="5400" b="1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Schönbusch</a:t>
            </a:r>
            <a:endParaRPr lang="en-IE" sz="5400" b="1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1EDB15A1-EF6A-414E-8325-2DBF473DE9AF}"/>
              </a:ext>
            </a:extLst>
          </p:cNvPr>
          <p:cNvSpPr txBox="1"/>
          <p:nvPr/>
        </p:nvSpPr>
        <p:spPr>
          <a:xfrm>
            <a:off x="10287000" y="7429500"/>
            <a:ext cx="6510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IE" sz="36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hu-HU" sz="5400" b="1" dirty="0" err="1">
                <a:solidFill>
                  <a:schemeClr val="bg1"/>
                </a:solidFill>
                <a:latin typeface="Century Gothic" panose="020B0502020202020204"/>
              </a:rPr>
              <a:t>Schönbusch</a:t>
            </a:r>
            <a:r>
              <a:rPr lang="hu-HU" sz="5400" b="1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hu-HU" sz="5400" b="1" dirty="0" err="1">
                <a:solidFill>
                  <a:schemeClr val="bg1"/>
                </a:solidFill>
                <a:latin typeface="Century Gothic" panose="020B0502020202020204"/>
              </a:rPr>
              <a:t>Kleine</a:t>
            </a:r>
            <a:r>
              <a:rPr lang="hu-HU" sz="5400" b="1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hu-HU" sz="5400" b="1" dirty="0" err="1">
                <a:solidFill>
                  <a:schemeClr val="bg1"/>
                </a:solidFill>
                <a:latin typeface="Century Gothic" panose="020B0502020202020204"/>
              </a:rPr>
              <a:t>kitchen</a:t>
            </a:r>
            <a:r>
              <a:rPr lang="en-IE" sz="5400" b="1" dirty="0">
                <a:solidFill>
                  <a:schemeClr val="bg1"/>
                </a:solidFill>
                <a:latin typeface="Century Gothic" panose="020B0502020202020204"/>
              </a:rPr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61" y="1409820"/>
            <a:ext cx="7278259" cy="546507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81" y="1409820"/>
            <a:ext cx="5734373" cy="565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464010" y="1"/>
            <a:ext cx="7824470" cy="10287000"/>
          </a:xfrm>
          <a:custGeom>
            <a:avLst/>
            <a:gdLst/>
            <a:ahLst/>
            <a:cxnLst/>
            <a:rect l="l" t="t" r="r" b="b"/>
            <a:pathLst>
              <a:path w="7824469" h="10287000">
                <a:moveTo>
                  <a:pt x="7823987" y="10286997"/>
                </a:moveTo>
                <a:lnTo>
                  <a:pt x="0" y="10286997"/>
                </a:lnTo>
                <a:lnTo>
                  <a:pt x="0" y="2447520"/>
                </a:lnTo>
                <a:lnTo>
                  <a:pt x="6814221" y="0"/>
                </a:lnTo>
                <a:lnTo>
                  <a:pt x="7823987" y="0"/>
                </a:lnTo>
                <a:lnTo>
                  <a:pt x="7823987" y="1028699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5C5431D-CEEE-4DCD-A95F-F3AEE1680720}"/>
              </a:ext>
            </a:extLst>
          </p:cNvPr>
          <p:cNvSpPr txBox="1">
            <a:spLocks/>
          </p:cNvSpPr>
          <p:nvPr/>
        </p:nvSpPr>
        <p:spPr>
          <a:xfrm>
            <a:off x="0" y="649823"/>
            <a:ext cx="11887200" cy="1309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200" b="1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Environmental</a:t>
            </a:r>
            <a:r>
              <a:rPr kumimoji="0" lang="hu-HU" sz="7200" b="1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sz="7200" b="1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awareness</a:t>
            </a:r>
            <a:endParaRPr kumimoji="0" lang="en-IE" sz="7200" b="1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33DD41C-B005-4089-9EBA-B25409D6E0EE}"/>
              </a:ext>
            </a:extLst>
          </p:cNvPr>
          <p:cNvSpPr txBox="1">
            <a:spLocks/>
          </p:cNvSpPr>
          <p:nvPr/>
        </p:nvSpPr>
        <p:spPr>
          <a:xfrm>
            <a:off x="1000984" y="2387463"/>
            <a:ext cx="8763000" cy="7259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en-IE" sz="3600" b="1" i="1" u="none" strike="noStrike" kern="1200" cap="none" spc="0" normalizeH="0" baseline="0" noProof="0" dirty="0">
              <a:ln>
                <a:noFill/>
              </a:ln>
              <a:solidFill>
                <a:srgbClr val="153B0D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en-IE" sz="3600" u="none" strike="noStrike" kern="1200" cap="none" spc="0" normalizeH="0" baseline="0" noProof="0" dirty="0">
              <a:ln>
                <a:noFill/>
              </a:ln>
              <a:solidFill>
                <a:srgbClr val="153B0D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0464010" y="2609436"/>
            <a:ext cx="7823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err="1">
                <a:solidFill>
                  <a:schemeClr val="bg1"/>
                </a:solidFill>
              </a:rPr>
              <a:t>Enviromental</a:t>
            </a:r>
            <a:r>
              <a:rPr lang="hu-HU" sz="5400" b="1" dirty="0">
                <a:solidFill>
                  <a:schemeClr val="bg1"/>
                </a:solidFill>
              </a:rPr>
              <a:t> </a:t>
            </a:r>
            <a:r>
              <a:rPr lang="hu-HU" sz="5400" b="1" dirty="0" err="1">
                <a:solidFill>
                  <a:schemeClr val="bg1"/>
                </a:solidFill>
              </a:rPr>
              <a:t>friendly</a:t>
            </a:r>
            <a:r>
              <a:rPr lang="hu-HU" sz="5400" b="1" dirty="0">
                <a:solidFill>
                  <a:schemeClr val="bg1"/>
                </a:solidFill>
              </a:rPr>
              <a:t> </a:t>
            </a:r>
            <a:r>
              <a:rPr lang="hu-HU" sz="5400" b="1" dirty="0" err="1">
                <a:solidFill>
                  <a:schemeClr val="bg1"/>
                </a:solidFill>
              </a:rPr>
              <a:t>chemicals</a:t>
            </a:r>
            <a:r>
              <a:rPr lang="hu-HU" sz="5400" b="1" dirty="0">
                <a:solidFill>
                  <a:schemeClr val="bg1"/>
                </a:solidFill>
              </a:rPr>
              <a:t>: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09600" y="4018699"/>
            <a:ext cx="7720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400" dirty="0" err="1">
                <a:solidFill>
                  <a:srgbClr val="FFCC00"/>
                </a:solidFill>
              </a:rPr>
              <a:t>Composable</a:t>
            </a:r>
            <a:r>
              <a:rPr lang="hu-HU" sz="4400" dirty="0">
                <a:solidFill>
                  <a:srgbClr val="FFCC00"/>
                </a:solidFill>
              </a:rPr>
              <a:t> </a:t>
            </a:r>
            <a:r>
              <a:rPr lang="hu-HU" sz="4400" dirty="0" err="1">
                <a:solidFill>
                  <a:srgbClr val="FFCC00"/>
                </a:solidFill>
              </a:rPr>
              <a:t>leftovers</a:t>
            </a:r>
            <a:endParaRPr lang="hu-HU" sz="4400" dirty="0">
              <a:solidFill>
                <a:srgbClr val="FFCC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400" dirty="0" err="1">
                <a:solidFill>
                  <a:srgbClr val="FFCC00"/>
                </a:solidFill>
              </a:rPr>
              <a:t>Plastic</a:t>
            </a:r>
            <a:r>
              <a:rPr lang="hu-HU" sz="4400" dirty="0">
                <a:solidFill>
                  <a:srgbClr val="FFCC00"/>
                </a:solidFill>
              </a:rPr>
              <a:t> </a:t>
            </a:r>
            <a:r>
              <a:rPr lang="hu-HU" sz="4400" dirty="0" err="1">
                <a:solidFill>
                  <a:srgbClr val="FFCC00"/>
                </a:solidFill>
              </a:rPr>
              <a:t>seperation</a:t>
            </a:r>
            <a:endParaRPr lang="hu-HU" sz="4400" dirty="0">
              <a:solidFill>
                <a:srgbClr val="FFCC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400" dirty="0" err="1">
                <a:solidFill>
                  <a:srgbClr val="FFCC00"/>
                </a:solidFill>
              </a:rPr>
              <a:t>Paper</a:t>
            </a:r>
            <a:r>
              <a:rPr lang="hu-HU" sz="4400" dirty="0">
                <a:solidFill>
                  <a:srgbClr val="FFCC00"/>
                </a:solidFill>
              </a:rPr>
              <a:t> </a:t>
            </a:r>
            <a:r>
              <a:rPr lang="hu-HU" sz="4400" dirty="0" err="1">
                <a:solidFill>
                  <a:srgbClr val="FFCC00"/>
                </a:solidFill>
              </a:rPr>
              <a:t>seperation</a:t>
            </a:r>
            <a:endParaRPr lang="ru-RU" sz="4400" dirty="0">
              <a:solidFill>
                <a:srgbClr val="FFCC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0529346" y="4722924"/>
            <a:ext cx="60822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400" dirty="0" err="1">
                <a:solidFill>
                  <a:srgbClr val="FFCC00"/>
                </a:solidFill>
              </a:rPr>
              <a:t>Vinegar</a:t>
            </a:r>
            <a:endParaRPr lang="hu-HU" sz="4400" dirty="0">
              <a:solidFill>
                <a:srgbClr val="FFCC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400" dirty="0" err="1">
                <a:solidFill>
                  <a:srgbClr val="FFCC00"/>
                </a:solidFill>
              </a:rPr>
              <a:t>Citric</a:t>
            </a:r>
            <a:r>
              <a:rPr lang="hu-HU" sz="4400" dirty="0">
                <a:solidFill>
                  <a:srgbClr val="FFCC00"/>
                </a:solidFill>
              </a:rPr>
              <a:t> </a:t>
            </a:r>
            <a:r>
              <a:rPr lang="hu-HU" sz="4400" dirty="0" err="1">
                <a:solidFill>
                  <a:srgbClr val="FFCC00"/>
                </a:solidFill>
              </a:rPr>
              <a:t>acid</a:t>
            </a:r>
            <a:endParaRPr lang="hu-HU" sz="4400" dirty="0">
              <a:solidFill>
                <a:srgbClr val="FFCC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400" dirty="0">
                <a:solidFill>
                  <a:srgbClr val="FFCC00"/>
                </a:solidFill>
              </a:rPr>
              <a:t>Baking </a:t>
            </a:r>
            <a:r>
              <a:rPr lang="hu-HU" sz="4400" dirty="0" err="1">
                <a:solidFill>
                  <a:srgbClr val="FFCC00"/>
                </a:solidFill>
              </a:rPr>
              <a:t>soda</a:t>
            </a:r>
            <a:endParaRPr lang="hu-HU" sz="4400" dirty="0">
              <a:solidFill>
                <a:srgbClr val="FFCC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44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94" y="6935097"/>
            <a:ext cx="3886200" cy="277215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277381"/>
            <a:ext cx="4876800" cy="32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46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erékszögű háromszög 12">
            <a:extLst>
              <a:ext uri="{FF2B5EF4-FFF2-40B4-BE49-F238E27FC236}">
                <a16:creationId xmlns:a16="http://schemas.microsoft.com/office/drawing/2014/main" id="{FE832904-99F9-4998-8E59-7AAFFAE185D8}"/>
              </a:ext>
            </a:extLst>
          </p:cNvPr>
          <p:cNvSpPr/>
          <p:nvPr/>
        </p:nvSpPr>
        <p:spPr>
          <a:xfrm rot="16200000">
            <a:off x="9543746" y="1611992"/>
            <a:ext cx="9029700" cy="8382609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A756C8-7CBC-4ECD-B6A4-93853EF19E99}"/>
              </a:ext>
            </a:extLst>
          </p:cNvPr>
          <p:cNvSpPr txBox="1">
            <a:spLocks/>
          </p:cNvSpPr>
          <p:nvPr/>
        </p:nvSpPr>
        <p:spPr>
          <a:xfrm>
            <a:off x="-1022115" y="72390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800" b="1" i="1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A5AF88-7CA7-4B39-B90F-6592305580DD}"/>
              </a:ext>
            </a:extLst>
          </p:cNvPr>
          <p:cNvSpPr txBox="1">
            <a:spLocks/>
          </p:cNvSpPr>
          <p:nvPr/>
        </p:nvSpPr>
        <p:spPr>
          <a:xfrm>
            <a:off x="1100536" y="3619500"/>
            <a:ext cx="10058400" cy="647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9F2B652-EE3A-44D6-8DC2-81B062587329}"/>
              </a:ext>
            </a:extLst>
          </p:cNvPr>
          <p:cNvSpPr txBox="1"/>
          <p:nvPr/>
        </p:nvSpPr>
        <p:spPr>
          <a:xfrm>
            <a:off x="640763" y="376187"/>
            <a:ext cx="12152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hu-HU" sz="6000" b="1" dirty="0" err="1" smtClean="0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Miltenberg</a:t>
            </a:r>
            <a:r>
              <a:rPr lang="hu-HU" sz="6000" b="1" dirty="0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hu-HU" sz="60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Faust </a:t>
            </a:r>
            <a:r>
              <a:rPr lang="hu-HU" sz="6000" b="1" dirty="0" err="1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brewery</a:t>
            </a:r>
            <a:r>
              <a:rPr lang="hu-HU" sz="6000" b="1" dirty="0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40762" y="1462265"/>
            <a:ext cx="121526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 err="1">
                <a:solidFill>
                  <a:srgbClr val="FFCC00"/>
                </a:solidFill>
              </a:rPr>
              <a:t>Plant</a:t>
            </a:r>
            <a:r>
              <a:rPr lang="hu-HU" sz="4000" dirty="0">
                <a:solidFill>
                  <a:srgbClr val="FFCC00"/>
                </a:solidFill>
              </a:rPr>
              <a:t> </a:t>
            </a:r>
            <a:r>
              <a:rPr lang="hu-HU" sz="4000" dirty="0" err="1">
                <a:solidFill>
                  <a:srgbClr val="FFCC00"/>
                </a:solidFill>
              </a:rPr>
              <a:t>visit</a:t>
            </a:r>
            <a:endParaRPr lang="hu-HU" sz="4000" dirty="0">
              <a:solidFill>
                <a:srgbClr val="FFCC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 err="1">
                <a:solidFill>
                  <a:srgbClr val="FFCC00"/>
                </a:solidFill>
              </a:rPr>
              <a:t>They</a:t>
            </a:r>
            <a:r>
              <a:rPr lang="hu-HU" sz="4000" dirty="0">
                <a:solidFill>
                  <a:srgbClr val="FFCC00"/>
                </a:solidFill>
              </a:rPr>
              <a:t> </a:t>
            </a:r>
            <a:r>
              <a:rPr lang="hu-HU" sz="4000" dirty="0" err="1">
                <a:solidFill>
                  <a:srgbClr val="FFCC00"/>
                </a:solidFill>
              </a:rPr>
              <a:t>make</a:t>
            </a:r>
            <a:r>
              <a:rPr lang="hu-HU" sz="4000" dirty="0">
                <a:solidFill>
                  <a:srgbClr val="FFCC00"/>
                </a:solidFill>
              </a:rPr>
              <a:t> </a:t>
            </a:r>
            <a:r>
              <a:rPr lang="hu-HU" sz="4000" dirty="0" err="1">
                <a:solidFill>
                  <a:srgbClr val="FFCC00"/>
                </a:solidFill>
              </a:rPr>
              <a:t>different</a:t>
            </a:r>
            <a:r>
              <a:rPr lang="hu-HU" sz="4000" dirty="0">
                <a:solidFill>
                  <a:srgbClr val="FFCC00"/>
                </a:solidFill>
              </a:rPr>
              <a:t> </a:t>
            </a:r>
            <a:r>
              <a:rPr lang="hu-HU" sz="4000" dirty="0" err="1">
                <a:solidFill>
                  <a:srgbClr val="FFCC00"/>
                </a:solidFill>
              </a:rPr>
              <a:t>types</a:t>
            </a:r>
            <a:r>
              <a:rPr lang="hu-HU" sz="4000" dirty="0">
                <a:solidFill>
                  <a:srgbClr val="FFCC00"/>
                </a:solidFill>
              </a:rPr>
              <a:t> of </a:t>
            </a:r>
            <a:r>
              <a:rPr lang="hu-HU" sz="4000" dirty="0" err="1">
                <a:solidFill>
                  <a:srgbClr val="FFCC00"/>
                </a:solidFill>
              </a:rPr>
              <a:t>beer</a:t>
            </a:r>
            <a:r>
              <a:rPr lang="hu-HU" sz="4000" dirty="0">
                <a:solidFill>
                  <a:srgbClr val="FFCC00"/>
                </a:solidFill>
              </a:rPr>
              <a:t>: </a:t>
            </a:r>
            <a:r>
              <a:rPr lang="en-US" sz="4000" dirty="0" err="1">
                <a:solidFill>
                  <a:srgbClr val="FFCC00"/>
                </a:solidFill>
              </a:rPr>
              <a:t>Pils</a:t>
            </a:r>
            <a:r>
              <a:rPr lang="en-US" sz="4000" dirty="0">
                <a:solidFill>
                  <a:srgbClr val="FFCC00"/>
                </a:solidFill>
              </a:rPr>
              <a:t> </a:t>
            </a:r>
            <a:r>
              <a:rPr lang="en-US" sz="4000" dirty="0" err="1">
                <a:solidFill>
                  <a:srgbClr val="FFCC00"/>
                </a:solidFill>
              </a:rPr>
              <a:t>Feinherb</a:t>
            </a:r>
            <a:r>
              <a:rPr lang="en-US" sz="4000" dirty="0">
                <a:solidFill>
                  <a:srgbClr val="FFCC00"/>
                </a:solidFill>
              </a:rPr>
              <a:t>, </a:t>
            </a:r>
            <a:r>
              <a:rPr lang="en-US" sz="4000" dirty="0" err="1">
                <a:solidFill>
                  <a:srgbClr val="FFCC00"/>
                </a:solidFill>
              </a:rPr>
              <a:t>Bayrisch</a:t>
            </a:r>
            <a:r>
              <a:rPr lang="en-US" sz="4000" dirty="0">
                <a:solidFill>
                  <a:srgbClr val="FFCC00"/>
                </a:solidFill>
              </a:rPr>
              <a:t> Hell, Export </a:t>
            </a:r>
            <a:r>
              <a:rPr lang="en-US" sz="4000" dirty="0" err="1">
                <a:solidFill>
                  <a:srgbClr val="FFCC00"/>
                </a:solidFill>
              </a:rPr>
              <a:t>Urhell</a:t>
            </a:r>
            <a:r>
              <a:rPr lang="en-US" sz="4000" dirty="0">
                <a:solidFill>
                  <a:srgbClr val="FFCC00"/>
                </a:solidFill>
              </a:rPr>
              <a:t>, </a:t>
            </a:r>
            <a:r>
              <a:rPr lang="en-US" sz="4000" dirty="0" err="1">
                <a:solidFill>
                  <a:srgbClr val="FFCC00"/>
                </a:solidFill>
              </a:rPr>
              <a:t>Radler</a:t>
            </a:r>
            <a:r>
              <a:rPr lang="en-US" sz="4000" dirty="0">
                <a:solidFill>
                  <a:srgbClr val="FFCC00"/>
                </a:solidFill>
              </a:rPr>
              <a:t>, </a:t>
            </a:r>
            <a:r>
              <a:rPr lang="en-US" sz="4000" dirty="0" err="1">
                <a:solidFill>
                  <a:srgbClr val="FFCC00"/>
                </a:solidFill>
              </a:rPr>
              <a:t>Radler</a:t>
            </a:r>
            <a:r>
              <a:rPr lang="en-US" sz="4000" dirty="0">
                <a:solidFill>
                  <a:srgbClr val="FFCC00"/>
                </a:solidFill>
              </a:rPr>
              <a:t> </a:t>
            </a:r>
            <a:r>
              <a:rPr lang="en-US" sz="4000" dirty="0" err="1">
                <a:solidFill>
                  <a:srgbClr val="FFCC00"/>
                </a:solidFill>
              </a:rPr>
              <a:t>alkoholfrei</a:t>
            </a:r>
            <a:r>
              <a:rPr lang="en-US" sz="4000" dirty="0">
                <a:solidFill>
                  <a:srgbClr val="FFCC00"/>
                </a:solidFill>
              </a:rPr>
              <a:t>, </a:t>
            </a:r>
            <a:r>
              <a:rPr lang="en-US" sz="4000" dirty="0" err="1">
                <a:solidFill>
                  <a:srgbClr val="FFCC00"/>
                </a:solidFill>
              </a:rPr>
              <a:t>Doppelbock</a:t>
            </a:r>
            <a:r>
              <a:rPr lang="en-US" sz="4000" dirty="0">
                <a:solidFill>
                  <a:srgbClr val="FFCC00"/>
                </a:solidFill>
              </a:rPr>
              <a:t> </a:t>
            </a:r>
            <a:r>
              <a:rPr lang="en-US" sz="4000" dirty="0" err="1">
                <a:solidFill>
                  <a:srgbClr val="FFCC00"/>
                </a:solidFill>
              </a:rPr>
              <a:t>Dunkel</a:t>
            </a:r>
            <a:r>
              <a:rPr lang="en-US" sz="4000" dirty="0">
                <a:solidFill>
                  <a:srgbClr val="FFCC00"/>
                </a:solidFill>
              </a:rPr>
              <a:t> </a:t>
            </a:r>
            <a:r>
              <a:rPr lang="en-US" sz="4000" dirty="0" err="1">
                <a:solidFill>
                  <a:srgbClr val="FFCC00"/>
                </a:solidFill>
              </a:rPr>
              <a:t>és</a:t>
            </a:r>
            <a:r>
              <a:rPr lang="en-US" sz="4000" dirty="0">
                <a:solidFill>
                  <a:srgbClr val="FFCC00"/>
                </a:solidFill>
              </a:rPr>
              <a:t> </a:t>
            </a:r>
            <a:r>
              <a:rPr lang="en-US" sz="4000" dirty="0" err="1">
                <a:solidFill>
                  <a:srgbClr val="FFCC00"/>
                </a:solidFill>
              </a:rPr>
              <a:t>Festbier</a:t>
            </a:r>
            <a:r>
              <a:rPr lang="en-US" sz="4000" dirty="0">
                <a:solidFill>
                  <a:srgbClr val="FFCC00"/>
                </a:solidFill>
              </a:rPr>
              <a:t>.</a:t>
            </a:r>
            <a:endParaRPr lang="hu-HU" sz="4000" dirty="0">
              <a:solidFill>
                <a:srgbClr val="FFCC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 err="1">
                <a:solidFill>
                  <a:srgbClr val="FFCC00"/>
                </a:solidFill>
              </a:rPr>
              <a:t>Tried</a:t>
            </a:r>
            <a:r>
              <a:rPr lang="hu-HU" sz="4000" dirty="0">
                <a:solidFill>
                  <a:srgbClr val="FFCC00"/>
                </a:solidFill>
              </a:rPr>
              <a:t> </a:t>
            </a:r>
            <a:r>
              <a:rPr lang="hu-HU" sz="4000" dirty="0" err="1">
                <a:solidFill>
                  <a:srgbClr val="FFCC00"/>
                </a:solidFill>
              </a:rPr>
              <a:t>traditional</a:t>
            </a:r>
            <a:r>
              <a:rPr lang="hu-HU" sz="4000" dirty="0">
                <a:solidFill>
                  <a:srgbClr val="FFCC00"/>
                </a:solidFill>
              </a:rPr>
              <a:t> </a:t>
            </a:r>
            <a:r>
              <a:rPr lang="hu-HU" sz="4000" dirty="0" err="1">
                <a:solidFill>
                  <a:srgbClr val="FFCC00"/>
                </a:solidFill>
              </a:rPr>
              <a:t>food</a:t>
            </a:r>
            <a:r>
              <a:rPr lang="hu-HU" sz="4000" dirty="0">
                <a:solidFill>
                  <a:srgbClr val="FFCC00"/>
                </a:solidFill>
              </a:rPr>
              <a:t>: </a:t>
            </a:r>
            <a:r>
              <a:rPr lang="hu-HU" sz="4000" dirty="0" err="1">
                <a:solidFill>
                  <a:srgbClr val="FFCC00"/>
                </a:solidFill>
              </a:rPr>
              <a:t>Pretzel</a:t>
            </a:r>
            <a:r>
              <a:rPr lang="hu-HU" sz="4000" dirty="0">
                <a:solidFill>
                  <a:srgbClr val="FFCC00"/>
                </a:solidFill>
              </a:rPr>
              <a:t>, White </a:t>
            </a:r>
            <a:r>
              <a:rPr lang="hu-HU" sz="4000" dirty="0" err="1">
                <a:solidFill>
                  <a:srgbClr val="FFCC00"/>
                </a:solidFill>
              </a:rPr>
              <a:t>sausage</a:t>
            </a:r>
            <a:r>
              <a:rPr lang="hu-HU" sz="4000" dirty="0">
                <a:solidFill>
                  <a:srgbClr val="FFCC00"/>
                </a:solidFill>
              </a:rPr>
              <a:t> </a:t>
            </a:r>
            <a:r>
              <a:rPr lang="hu-HU" sz="4000" dirty="0" err="1">
                <a:solidFill>
                  <a:srgbClr val="FFCC00"/>
                </a:solidFill>
              </a:rPr>
              <a:t>with</a:t>
            </a:r>
            <a:r>
              <a:rPr lang="hu-HU" sz="4000" dirty="0">
                <a:solidFill>
                  <a:srgbClr val="FFCC00"/>
                </a:solidFill>
              </a:rPr>
              <a:t> </a:t>
            </a:r>
            <a:r>
              <a:rPr lang="hu-HU" sz="4000" dirty="0" err="1">
                <a:solidFill>
                  <a:srgbClr val="FFCC00"/>
                </a:solidFill>
              </a:rPr>
              <a:t>sweet-mustard</a:t>
            </a:r>
            <a:endParaRPr lang="hu-HU" sz="3600" dirty="0">
              <a:solidFill>
                <a:srgbClr val="FFCC0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56" y="5900171"/>
            <a:ext cx="5168578" cy="387173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478" y="435867"/>
            <a:ext cx="4374437" cy="581376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967">
            <a:off x="8063657" y="5927754"/>
            <a:ext cx="4691445" cy="351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681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444480" y="0"/>
            <a:ext cx="7824470" cy="10287000"/>
          </a:xfrm>
          <a:custGeom>
            <a:avLst/>
            <a:gdLst/>
            <a:ahLst/>
            <a:cxnLst/>
            <a:rect l="l" t="t" r="r" b="b"/>
            <a:pathLst>
              <a:path w="7824469" h="10287000">
                <a:moveTo>
                  <a:pt x="7823987" y="10286997"/>
                </a:moveTo>
                <a:lnTo>
                  <a:pt x="0" y="10286997"/>
                </a:lnTo>
                <a:lnTo>
                  <a:pt x="0" y="2447520"/>
                </a:lnTo>
                <a:lnTo>
                  <a:pt x="6814221" y="0"/>
                </a:lnTo>
                <a:lnTo>
                  <a:pt x="7823987" y="0"/>
                </a:lnTo>
                <a:lnTo>
                  <a:pt x="7823987" y="10286997"/>
                </a:lnTo>
                <a:close/>
              </a:path>
            </a:pathLst>
          </a:custGeom>
          <a:solidFill>
            <a:srgbClr val="153B0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5C5431D-CEEE-4DCD-A95F-F3AEE1680720}"/>
              </a:ext>
            </a:extLst>
          </p:cNvPr>
          <p:cNvSpPr txBox="1">
            <a:spLocks/>
          </p:cNvSpPr>
          <p:nvPr/>
        </p:nvSpPr>
        <p:spPr>
          <a:xfrm>
            <a:off x="-454662" y="280730"/>
            <a:ext cx="1188466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6600" b="1" noProof="0" dirty="0" err="1">
                <a:solidFill>
                  <a:srgbClr val="C00000"/>
                </a:solidFill>
                <a:latin typeface="Century Gothic" panose="020B0502020202020204"/>
              </a:rPr>
              <a:t>Christmas</a:t>
            </a:r>
            <a:r>
              <a:rPr lang="hu-HU" sz="6600" b="1" noProof="0" dirty="0">
                <a:solidFill>
                  <a:srgbClr val="C00000"/>
                </a:solidFill>
                <a:latin typeface="Century Gothic" panose="020B0502020202020204"/>
              </a:rPr>
              <a:t> Market </a:t>
            </a:r>
            <a:r>
              <a:rPr lang="hu-HU" sz="6600" b="1" noProof="0" dirty="0" err="1">
                <a:solidFill>
                  <a:srgbClr val="C00000"/>
                </a:solidFill>
                <a:latin typeface="Century Gothic" panose="020B0502020202020204"/>
              </a:rPr>
              <a:t>visit</a:t>
            </a:r>
            <a:endParaRPr lang="hu-HU" sz="6600" b="1" noProof="0" dirty="0">
              <a:solidFill>
                <a:srgbClr val="C00000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66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5511DB6-F57B-42A5-8EC0-3855EF236FF3}"/>
              </a:ext>
            </a:extLst>
          </p:cNvPr>
          <p:cNvSpPr txBox="1">
            <a:spLocks/>
          </p:cNvSpPr>
          <p:nvPr/>
        </p:nvSpPr>
        <p:spPr>
          <a:xfrm>
            <a:off x="762916" y="4723394"/>
            <a:ext cx="7742631" cy="556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rgbClr val="153B0D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57200" y="1287094"/>
            <a:ext cx="9511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FFCC00"/>
                </a:solidFill>
              </a:rPr>
              <a:t>   Main </a:t>
            </a:r>
            <a:r>
              <a:rPr lang="hu-HU" sz="4000" dirty="0" err="1">
                <a:solidFill>
                  <a:srgbClr val="FFCC00"/>
                </a:solidFill>
              </a:rPr>
              <a:t>square</a:t>
            </a:r>
            <a:r>
              <a:rPr lang="hu-HU" sz="4000" dirty="0">
                <a:solidFill>
                  <a:srgbClr val="FFCC00"/>
                </a:solidFill>
              </a:rPr>
              <a:t> of </a:t>
            </a:r>
            <a:r>
              <a:rPr lang="hu-HU" sz="4000" dirty="0" err="1">
                <a:solidFill>
                  <a:srgbClr val="FFCC00"/>
                </a:solidFill>
              </a:rPr>
              <a:t>the</a:t>
            </a:r>
            <a:r>
              <a:rPr lang="hu-HU" sz="4000" dirty="0">
                <a:solidFill>
                  <a:srgbClr val="FFCC00"/>
                </a:solidFill>
              </a:rPr>
              <a:t> </a:t>
            </a:r>
            <a:r>
              <a:rPr lang="hu-HU" sz="4000" dirty="0" err="1">
                <a:solidFill>
                  <a:srgbClr val="FFCC00"/>
                </a:solidFill>
              </a:rPr>
              <a:t>Aschaffenburg</a:t>
            </a:r>
            <a:endParaRPr lang="ru-RU" sz="4000" dirty="0">
              <a:solidFill>
                <a:srgbClr val="FFCC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-147320" y="3624819"/>
            <a:ext cx="1059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 err="1">
                <a:solidFill>
                  <a:srgbClr val="FFCC00"/>
                </a:solidFill>
              </a:rPr>
              <a:t>Handmade</a:t>
            </a:r>
            <a:r>
              <a:rPr lang="hu-HU" sz="4000" dirty="0">
                <a:solidFill>
                  <a:srgbClr val="FFCC00"/>
                </a:solidFill>
              </a:rPr>
              <a:t> </a:t>
            </a:r>
            <a:r>
              <a:rPr lang="hu-HU" sz="4000" dirty="0" err="1">
                <a:solidFill>
                  <a:srgbClr val="FFCC00"/>
                </a:solidFill>
              </a:rPr>
              <a:t>G</a:t>
            </a:r>
            <a:r>
              <a:rPr lang="hu-HU" sz="4000" dirty="0" err="1" smtClean="0">
                <a:solidFill>
                  <a:srgbClr val="FFCC00"/>
                </a:solidFill>
              </a:rPr>
              <a:t>erman</a:t>
            </a:r>
            <a:r>
              <a:rPr lang="hu-HU" sz="4000" dirty="0" smtClean="0">
                <a:solidFill>
                  <a:srgbClr val="FFCC00"/>
                </a:solidFill>
              </a:rPr>
              <a:t> </a:t>
            </a:r>
            <a:r>
              <a:rPr lang="hu-HU" sz="4000" dirty="0" err="1">
                <a:solidFill>
                  <a:srgbClr val="FFCC00"/>
                </a:solidFill>
              </a:rPr>
              <a:t>christmas</a:t>
            </a:r>
            <a:r>
              <a:rPr lang="hu-HU" sz="4000" dirty="0">
                <a:solidFill>
                  <a:srgbClr val="FFCC00"/>
                </a:solidFill>
              </a:rPr>
              <a:t> </a:t>
            </a:r>
            <a:r>
              <a:rPr lang="hu-HU" sz="4000" dirty="0" err="1">
                <a:solidFill>
                  <a:srgbClr val="FFCC00"/>
                </a:solidFill>
              </a:rPr>
              <a:t>specialities</a:t>
            </a:r>
            <a:endParaRPr lang="hu-HU" sz="4000" dirty="0">
              <a:solidFill>
                <a:srgbClr val="FFCC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4000" dirty="0" err="1">
                <a:solidFill>
                  <a:srgbClr val="FFCC00"/>
                </a:solidFill>
              </a:rPr>
              <a:t>Mulled</a:t>
            </a:r>
            <a:r>
              <a:rPr lang="hu-HU" sz="4000" dirty="0">
                <a:solidFill>
                  <a:srgbClr val="FFCC00"/>
                </a:solidFill>
              </a:rPr>
              <a:t> </a:t>
            </a:r>
            <a:r>
              <a:rPr lang="hu-HU" sz="4000" dirty="0" err="1">
                <a:solidFill>
                  <a:srgbClr val="FFCC00"/>
                </a:solidFill>
              </a:rPr>
              <a:t>wine</a:t>
            </a:r>
            <a:r>
              <a:rPr lang="hu-HU" sz="4000" dirty="0">
                <a:solidFill>
                  <a:srgbClr val="FFCC00"/>
                </a:solidFill>
              </a:rPr>
              <a:t>, </a:t>
            </a:r>
            <a:r>
              <a:rPr lang="hu-HU" sz="4000" dirty="0" err="1">
                <a:solidFill>
                  <a:srgbClr val="FFCC00"/>
                </a:solidFill>
              </a:rPr>
              <a:t>baked</a:t>
            </a:r>
            <a:r>
              <a:rPr lang="hu-HU" sz="4000" dirty="0">
                <a:solidFill>
                  <a:srgbClr val="FFCC00"/>
                </a:solidFill>
              </a:rPr>
              <a:t> </a:t>
            </a:r>
            <a:r>
              <a:rPr lang="hu-HU" sz="4000" dirty="0" err="1">
                <a:solidFill>
                  <a:srgbClr val="FFCC00"/>
                </a:solidFill>
              </a:rPr>
              <a:t>apples</a:t>
            </a:r>
            <a:r>
              <a:rPr lang="hu-HU" sz="4000" dirty="0">
                <a:solidFill>
                  <a:srgbClr val="FFCC00"/>
                </a:solidFill>
              </a:rPr>
              <a:t>, </a:t>
            </a:r>
            <a:r>
              <a:rPr lang="hu-HU" sz="4000" dirty="0" err="1">
                <a:solidFill>
                  <a:srgbClr val="FFCC00"/>
                </a:solidFill>
              </a:rPr>
              <a:t>punch</a:t>
            </a:r>
            <a:r>
              <a:rPr lang="hu-HU" sz="4000" dirty="0">
                <a:solidFill>
                  <a:srgbClr val="FFCC00"/>
                </a:solidFill>
              </a:rPr>
              <a:t>, </a:t>
            </a:r>
            <a:r>
              <a:rPr lang="hu-HU" sz="4000" dirty="0" err="1">
                <a:solidFill>
                  <a:srgbClr val="FFCC00"/>
                </a:solidFill>
              </a:rPr>
              <a:t>pretzels</a:t>
            </a:r>
            <a:r>
              <a:rPr lang="hu-HU" sz="4000" dirty="0">
                <a:solidFill>
                  <a:srgbClr val="FFCC00"/>
                </a:solidFill>
              </a:rPr>
              <a:t>, </a:t>
            </a:r>
            <a:r>
              <a:rPr lang="hu-HU" sz="4000" dirty="0" err="1">
                <a:solidFill>
                  <a:srgbClr val="FFCC00"/>
                </a:solidFill>
              </a:rPr>
              <a:t>apple</a:t>
            </a:r>
            <a:r>
              <a:rPr lang="hu-HU" sz="4000" dirty="0">
                <a:solidFill>
                  <a:srgbClr val="FFCC00"/>
                </a:solidFill>
              </a:rPr>
              <a:t> and </a:t>
            </a:r>
            <a:r>
              <a:rPr lang="hu-HU" sz="4000" dirty="0" err="1">
                <a:solidFill>
                  <a:srgbClr val="FFCC00"/>
                </a:solidFill>
              </a:rPr>
              <a:t>pumkin</a:t>
            </a:r>
            <a:r>
              <a:rPr lang="hu-HU" sz="4000" dirty="0">
                <a:solidFill>
                  <a:srgbClr val="FFCC00"/>
                </a:solidFill>
              </a:rPr>
              <a:t> </a:t>
            </a:r>
            <a:r>
              <a:rPr lang="hu-HU" sz="4000" dirty="0" err="1">
                <a:solidFill>
                  <a:srgbClr val="FFCC00"/>
                </a:solidFill>
              </a:rPr>
              <a:t>strudels</a:t>
            </a:r>
            <a:r>
              <a:rPr lang="hu-HU" sz="4000" dirty="0">
                <a:solidFill>
                  <a:srgbClr val="FFCC00"/>
                </a:solidFill>
              </a:rPr>
              <a:t>, </a:t>
            </a:r>
            <a:r>
              <a:rPr lang="hu-HU" sz="4000" dirty="0" err="1">
                <a:solidFill>
                  <a:srgbClr val="FFCC00"/>
                </a:solidFill>
              </a:rPr>
              <a:t>fried</a:t>
            </a:r>
            <a:r>
              <a:rPr lang="hu-HU" sz="4000" dirty="0">
                <a:solidFill>
                  <a:srgbClr val="FFCC00"/>
                </a:solidFill>
              </a:rPr>
              <a:t> </a:t>
            </a:r>
            <a:r>
              <a:rPr lang="hu-HU" sz="4000" dirty="0" err="1">
                <a:solidFill>
                  <a:srgbClr val="FFCC00"/>
                </a:solidFill>
              </a:rPr>
              <a:t>sausages</a:t>
            </a:r>
            <a:r>
              <a:rPr lang="hu-HU" sz="4000" dirty="0">
                <a:solidFill>
                  <a:srgbClr val="FFCC00"/>
                </a:solidFill>
              </a:rPr>
              <a:t>, </a:t>
            </a:r>
            <a:r>
              <a:rPr lang="hu-HU" sz="4000" dirty="0" err="1">
                <a:solidFill>
                  <a:srgbClr val="FFCC00"/>
                </a:solidFill>
              </a:rPr>
              <a:t>various</a:t>
            </a:r>
            <a:r>
              <a:rPr lang="hu-HU" sz="4000" dirty="0">
                <a:solidFill>
                  <a:srgbClr val="FFCC00"/>
                </a:solidFill>
              </a:rPr>
              <a:t> </a:t>
            </a:r>
            <a:r>
              <a:rPr lang="hu-HU" sz="4000" dirty="0" err="1">
                <a:solidFill>
                  <a:srgbClr val="FFCC00"/>
                </a:solidFill>
              </a:rPr>
              <a:t>bonbons</a:t>
            </a:r>
            <a:r>
              <a:rPr lang="hu-HU" sz="4000" dirty="0">
                <a:solidFill>
                  <a:srgbClr val="FFCC00"/>
                </a:solidFill>
              </a:rPr>
              <a:t>, and </a:t>
            </a:r>
            <a:r>
              <a:rPr lang="hu-HU" sz="4000" dirty="0" err="1">
                <a:solidFill>
                  <a:srgbClr val="FFCC00"/>
                </a:solidFill>
              </a:rPr>
              <a:t>different</a:t>
            </a:r>
            <a:r>
              <a:rPr lang="hu-HU" sz="4000" dirty="0">
                <a:solidFill>
                  <a:srgbClr val="FFCC00"/>
                </a:solidFill>
              </a:rPr>
              <a:t> </a:t>
            </a:r>
            <a:r>
              <a:rPr lang="hu-HU" sz="4000" dirty="0" err="1">
                <a:solidFill>
                  <a:srgbClr val="FFCC00"/>
                </a:solidFill>
              </a:rPr>
              <a:t>kinds</a:t>
            </a:r>
            <a:r>
              <a:rPr lang="hu-HU" sz="4000" dirty="0">
                <a:solidFill>
                  <a:srgbClr val="FFCC00"/>
                </a:solidFill>
              </a:rPr>
              <a:t> of </a:t>
            </a:r>
            <a:r>
              <a:rPr lang="hu-HU" sz="4000" dirty="0" err="1">
                <a:solidFill>
                  <a:srgbClr val="FFCC00"/>
                </a:solidFill>
              </a:rPr>
              <a:t>cheese</a:t>
            </a:r>
            <a:endParaRPr lang="hu-HU" sz="4000" dirty="0">
              <a:solidFill>
                <a:srgbClr val="FFCC00"/>
              </a:solidFill>
            </a:endParaRPr>
          </a:p>
          <a:p>
            <a:r>
              <a:rPr lang="hu-HU" sz="4000" dirty="0">
                <a:solidFill>
                  <a:srgbClr val="FFCC00"/>
                </a:solidFill>
              </a:rPr>
              <a:t> </a:t>
            </a:r>
            <a:endParaRPr lang="ru-RU" sz="4000" dirty="0">
              <a:solidFill>
                <a:srgbClr val="FFCC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681270"/>
            <a:ext cx="3770852" cy="501158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855" y="1501033"/>
            <a:ext cx="3852399" cy="288579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725" y="4825347"/>
            <a:ext cx="3569101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6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7A06E9-18E7-45E9-8140-87D59345C079}"/>
              </a:ext>
            </a:extLst>
          </p:cNvPr>
          <p:cNvSpPr txBox="1">
            <a:spLocks/>
          </p:cNvSpPr>
          <p:nvPr/>
        </p:nvSpPr>
        <p:spPr>
          <a:xfrm>
            <a:off x="1905000" y="343900"/>
            <a:ext cx="1222206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800" b="1" i="1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23A09AFA-1A95-4CC8-B715-AD68D7623B80}"/>
              </a:ext>
            </a:extLst>
          </p:cNvPr>
          <p:cNvSpPr/>
          <p:nvPr/>
        </p:nvSpPr>
        <p:spPr>
          <a:xfrm>
            <a:off x="19964400" y="10096500"/>
            <a:ext cx="190500" cy="7205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53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AEC4E566-C86E-427A-ADAE-12097B087E02}"/>
              </a:ext>
            </a:extLst>
          </p:cNvPr>
          <p:cNvSpPr txBox="1"/>
          <p:nvPr/>
        </p:nvSpPr>
        <p:spPr>
          <a:xfrm>
            <a:off x="2950060" y="2458878"/>
            <a:ext cx="11470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Thank</a:t>
            </a:r>
            <a:r>
              <a:rPr lang="hu-HU" sz="72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 </a:t>
            </a:r>
            <a:r>
              <a:rPr lang="hu-HU" sz="7200" b="1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you</a:t>
            </a:r>
            <a:r>
              <a:rPr lang="hu-HU" sz="72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 </a:t>
            </a:r>
            <a:r>
              <a:rPr lang="hu-HU" sz="7200" b="1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so</a:t>
            </a:r>
            <a:r>
              <a:rPr lang="hu-HU" sz="72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 </a:t>
            </a:r>
            <a:r>
              <a:rPr lang="hu-HU" sz="7200" b="1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much</a:t>
            </a:r>
            <a:r>
              <a:rPr lang="hu-HU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447800" y="4229100"/>
            <a:ext cx="1539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>
                <a:solidFill>
                  <a:srgbClr val="FFC000"/>
                </a:solidFill>
              </a:rPr>
              <a:t>We </a:t>
            </a:r>
            <a:r>
              <a:rPr lang="hu-HU" sz="4800" dirty="0" err="1">
                <a:solidFill>
                  <a:srgbClr val="FFC000"/>
                </a:solidFill>
              </a:rPr>
              <a:t>appreciate</a:t>
            </a:r>
            <a:r>
              <a:rPr lang="hu-HU" sz="4800" dirty="0">
                <a:solidFill>
                  <a:srgbClr val="FFC000"/>
                </a:solidFill>
              </a:rPr>
              <a:t> </a:t>
            </a:r>
            <a:r>
              <a:rPr lang="hu-HU" sz="4800" dirty="0" err="1">
                <a:solidFill>
                  <a:srgbClr val="FFC000"/>
                </a:solidFill>
              </a:rPr>
              <a:t>taking</a:t>
            </a:r>
            <a:r>
              <a:rPr lang="hu-HU" sz="4800" dirty="0">
                <a:solidFill>
                  <a:srgbClr val="FFC000"/>
                </a:solidFill>
              </a:rPr>
              <a:t> part </a:t>
            </a:r>
            <a:r>
              <a:rPr lang="hu-HU" sz="4800" dirty="0" smtClean="0">
                <a:solidFill>
                  <a:srgbClr val="FFC000"/>
                </a:solidFill>
              </a:rPr>
              <a:t>in </a:t>
            </a:r>
            <a:r>
              <a:rPr lang="hu-HU" sz="4800" dirty="0" err="1">
                <a:solidFill>
                  <a:srgbClr val="FFC000"/>
                </a:solidFill>
              </a:rPr>
              <a:t>the</a:t>
            </a:r>
            <a:r>
              <a:rPr lang="en-US" sz="4800" dirty="0">
                <a:solidFill>
                  <a:srgbClr val="FFC000"/>
                </a:solidFill>
              </a:rPr>
              <a:t> Erasmus+ </a:t>
            </a:r>
            <a:r>
              <a:rPr lang="hu-HU" sz="4800" dirty="0" err="1" smtClean="0">
                <a:solidFill>
                  <a:srgbClr val="FFC000"/>
                </a:solidFill>
              </a:rPr>
              <a:t>Food</a:t>
            </a:r>
            <a:r>
              <a:rPr lang="hu-HU" sz="4800" dirty="0" smtClean="0">
                <a:solidFill>
                  <a:srgbClr val="FFC000"/>
                </a:solidFill>
              </a:rPr>
              <a:t>-Tour </a:t>
            </a:r>
            <a:r>
              <a:rPr lang="en-US" sz="4800" dirty="0" smtClean="0">
                <a:solidFill>
                  <a:srgbClr val="FFC000"/>
                </a:solidFill>
              </a:rPr>
              <a:t>very </a:t>
            </a:r>
            <a:r>
              <a:rPr lang="en-US" sz="4800" dirty="0">
                <a:solidFill>
                  <a:srgbClr val="FFC000"/>
                </a:solidFill>
              </a:rPr>
              <a:t>much</a:t>
            </a:r>
            <a:r>
              <a:rPr lang="hu-HU" sz="4800" dirty="0">
                <a:solidFill>
                  <a:srgbClr val="FFC000"/>
                </a:solidFill>
              </a:rPr>
              <a:t> </a:t>
            </a:r>
            <a:r>
              <a:rPr lang="hu-HU" sz="4800" dirty="0" err="1">
                <a:solidFill>
                  <a:srgbClr val="FFC000"/>
                </a:solidFill>
              </a:rPr>
              <a:t>because</a:t>
            </a:r>
            <a:r>
              <a:rPr lang="hu-HU" sz="4800" dirty="0">
                <a:solidFill>
                  <a:srgbClr val="FFC000"/>
                </a:solidFill>
              </a:rPr>
              <a:t> of </a:t>
            </a:r>
            <a:r>
              <a:rPr lang="en-US" sz="4800" dirty="0">
                <a:solidFill>
                  <a:srgbClr val="FFC000"/>
                </a:solidFill>
              </a:rPr>
              <a:t>this development </a:t>
            </a:r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opportunity</a:t>
            </a:r>
            <a:r>
              <a:rPr lang="hu-HU" sz="4800" dirty="0">
                <a:solidFill>
                  <a:srgbClr val="FFC000"/>
                </a:solidFill>
              </a:rPr>
              <a:t>. </a:t>
            </a:r>
            <a:r>
              <a:rPr lang="hu-HU" sz="4800" dirty="0" err="1">
                <a:solidFill>
                  <a:srgbClr val="FFC000"/>
                </a:solidFill>
              </a:rPr>
              <a:t>Special</a:t>
            </a:r>
            <a:r>
              <a:rPr lang="hu-HU" sz="4800" dirty="0">
                <a:solidFill>
                  <a:srgbClr val="FFC000"/>
                </a:solidFill>
              </a:rPr>
              <a:t> </a:t>
            </a:r>
            <a:r>
              <a:rPr lang="hu-HU" sz="4800" dirty="0" err="1">
                <a:solidFill>
                  <a:srgbClr val="FFC000"/>
                </a:solidFill>
              </a:rPr>
              <a:t>thanks</a:t>
            </a:r>
            <a:r>
              <a:rPr lang="en-US" sz="4800" dirty="0">
                <a:solidFill>
                  <a:srgbClr val="FFC000"/>
                </a:solidFill>
              </a:rPr>
              <a:t> for my colleagues</a:t>
            </a:r>
            <a:r>
              <a:rPr lang="hu-HU" sz="4800" dirty="0">
                <a:solidFill>
                  <a:srgbClr val="FFC000"/>
                </a:solidFill>
              </a:rPr>
              <a:t> and </a:t>
            </a:r>
            <a:r>
              <a:rPr lang="hu-HU" sz="4800" dirty="0" err="1">
                <a:solidFill>
                  <a:srgbClr val="FFC000"/>
                </a:solidFill>
              </a:rPr>
              <a:t>mentors</a:t>
            </a:r>
            <a:r>
              <a:rPr lang="en-US" sz="4800" dirty="0">
                <a:solidFill>
                  <a:srgbClr val="FFC000"/>
                </a:solidFill>
              </a:rPr>
              <a:t> for expanding </a:t>
            </a:r>
            <a:r>
              <a:rPr lang="hu-HU" sz="4800" dirty="0" err="1">
                <a:solidFill>
                  <a:srgbClr val="FFC000"/>
                </a:solidFill>
              </a:rPr>
              <a:t>our</a:t>
            </a:r>
            <a:r>
              <a:rPr lang="en-US" sz="4800" dirty="0">
                <a:solidFill>
                  <a:srgbClr val="FFC000"/>
                </a:solidFill>
              </a:rPr>
              <a:t> professional </a:t>
            </a:r>
            <a:r>
              <a:rPr lang="hu-HU" sz="4800" dirty="0">
                <a:solidFill>
                  <a:srgbClr val="FFC000"/>
                </a:solidFill>
              </a:rPr>
              <a:t>and </a:t>
            </a:r>
            <a:r>
              <a:rPr lang="en-US" sz="4800" dirty="0">
                <a:solidFill>
                  <a:srgbClr val="FFC000"/>
                </a:solidFill>
              </a:rPr>
              <a:t>foreign language knowledge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096000" y="470438"/>
            <a:ext cx="662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0" b="1" dirty="0" err="1">
                <a:solidFill>
                  <a:srgbClr val="FF0000"/>
                </a:solidFill>
              </a:rPr>
              <a:t>Achtung</a:t>
            </a:r>
            <a:r>
              <a:rPr lang="hu-HU" sz="10000" b="1" dirty="0">
                <a:solidFill>
                  <a:srgbClr val="FF0000"/>
                </a:solidFill>
              </a:rPr>
              <a:t>!</a:t>
            </a:r>
            <a:endParaRPr lang="ru-RU" sz="10000" b="1" dirty="0">
              <a:solidFill>
                <a:srgbClr val="FF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14300" y="9560703"/>
            <a:ext cx="1805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FFCC00"/>
                </a:solidFill>
              </a:rPr>
              <a:t>A projektet az Európai Unió támogatta. A kiadványban (közleményben) megjelentek nem szükségszerűen tükrözik az Európai Bizottság nézeteit</a:t>
            </a:r>
            <a:r>
              <a:rPr lang="hu-H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81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>
            <a:extLst>
              <a:ext uri="{FF2B5EF4-FFF2-40B4-BE49-F238E27FC236}">
                <a16:creationId xmlns:a16="http://schemas.microsoft.com/office/drawing/2014/main" id="{378EF3AF-C7BB-4E98-BC27-BD715F1C6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95" y="1511320"/>
            <a:ext cx="16916400" cy="1508105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err="1">
                <a:latin typeface="Century Gothic" panose="020B0502020202020204" pitchFamily="34" charset="0"/>
              </a:rPr>
              <a:t>Germany</a:t>
            </a:r>
            <a:r>
              <a:rPr lang="hu-HU" sz="5400" b="1" dirty="0">
                <a:latin typeface="Century Gothic" panose="020B0502020202020204" pitchFamily="34" charset="0"/>
              </a:rPr>
              <a:t> - </a:t>
            </a:r>
            <a:r>
              <a:rPr lang="hu-HU" sz="5400" b="1" dirty="0" err="1">
                <a:latin typeface="Century Gothic" panose="020B0502020202020204" pitchFamily="34" charset="0"/>
              </a:rPr>
              <a:t>Aschaffenburg</a:t>
            </a:r>
            <a:r>
              <a:rPr lang="hu-HU" sz="4400" b="1" dirty="0">
                <a:latin typeface="Century Gothic" panose="020B0502020202020204" pitchFamily="34" charset="0"/>
              </a:rPr>
              <a:t/>
            </a:r>
            <a:br>
              <a:rPr lang="hu-HU" sz="4400" b="1" dirty="0">
                <a:latin typeface="Century Gothic" panose="020B0502020202020204" pitchFamily="34" charset="0"/>
              </a:rPr>
            </a:br>
            <a:r>
              <a:rPr lang="hu-HU" sz="4400" b="1" dirty="0" err="1">
                <a:latin typeface="Century Gothic" panose="020B0502020202020204" pitchFamily="34" charset="0"/>
              </a:rPr>
              <a:t>Geography</a:t>
            </a:r>
            <a:endParaRPr lang="hu-HU" sz="4400" b="1" dirty="0">
              <a:latin typeface="Century Gothic" panose="020B0502020202020204" pitchFamily="34" charset="0"/>
            </a:endParaRPr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F8F05263-3369-4872-8AD8-3BC52C2E0966}"/>
              </a:ext>
            </a:extLst>
          </p:cNvPr>
          <p:cNvSpPr txBox="1">
            <a:spLocks/>
          </p:cNvSpPr>
          <p:nvPr/>
        </p:nvSpPr>
        <p:spPr>
          <a:xfrm>
            <a:off x="742395" y="2707183"/>
            <a:ext cx="9448800" cy="346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80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</a:rPr>
              <a:t>South-Western, 41 km</a:t>
            </a:r>
            <a:r>
              <a:rPr kumimoji="0" lang="hu-HU" sz="2800" i="0" u="none" strike="noStrike" kern="1200" cap="none" spc="0" normalizeH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kumimoji="0" lang="hu-HU" sz="2800" i="0" u="none" strike="noStrike" kern="1200" cap="none" spc="0" normalizeH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</a:rPr>
              <a:t>away</a:t>
            </a:r>
            <a:r>
              <a:rPr kumimoji="0" lang="hu-HU" sz="2800" i="0" u="none" strike="noStrike" kern="1200" cap="none" spc="0" normalizeH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kumimoji="0" lang="hu-HU" sz="2800" i="0" u="none" strike="noStrike" kern="1200" cap="none" spc="0" normalizeH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</a:rPr>
              <a:t>from</a:t>
            </a:r>
            <a:r>
              <a:rPr kumimoji="0" lang="hu-HU" sz="2800" i="0" u="none" strike="noStrike" kern="1200" cap="none" spc="0" normalizeH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</a:rPr>
              <a:t> Frankfurt am Main</a:t>
            </a:r>
            <a:endParaRPr kumimoji="0" lang="hu-HU" sz="280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hu-HU" sz="2800" dirty="0">
                <a:solidFill>
                  <a:srgbClr val="FFCC00"/>
                </a:solidFill>
                <a:latin typeface="Century Gothic" panose="020B0502020202020204"/>
              </a:rPr>
              <a:t>The </a:t>
            </a:r>
            <a:r>
              <a:rPr lang="hu-HU" sz="2800" dirty="0" err="1">
                <a:solidFill>
                  <a:srgbClr val="FFCC00"/>
                </a:solidFill>
                <a:latin typeface="Century Gothic" panose="020B0502020202020204"/>
              </a:rPr>
              <a:t>population</a:t>
            </a:r>
            <a:r>
              <a:rPr lang="hu-HU" sz="2800" dirty="0">
                <a:solidFill>
                  <a:srgbClr val="FFCC00"/>
                </a:solidFill>
                <a:latin typeface="Century Gothic" panose="020B0502020202020204"/>
              </a:rPr>
              <a:t> is </a:t>
            </a:r>
            <a:r>
              <a:rPr lang="hu-HU" sz="2800" dirty="0" err="1" smtClean="0">
                <a:solidFill>
                  <a:srgbClr val="FFCC00"/>
                </a:solidFill>
                <a:latin typeface="Century Gothic" panose="020B0502020202020204"/>
              </a:rPr>
              <a:t>about</a:t>
            </a:r>
            <a:r>
              <a:rPr lang="hu-HU" sz="2800" dirty="0" smtClean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2800" dirty="0">
                <a:solidFill>
                  <a:srgbClr val="FFCC00"/>
                </a:solidFill>
                <a:latin typeface="Century Gothic" panose="020B0502020202020204"/>
              </a:rPr>
              <a:t>71k </a:t>
            </a:r>
            <a:r>
              <a:rPr lang="hu-HU" sz="2800" dirty="0" err="1">
                <a:solidFill>
                  <a:srgbClr val="FFCC00"/>
                </a:solidFill>
                <a:latin typeface="Century Gothic" panose="020B0502020202020204"/>
              </a:rPr>
              <a:t>people</a:t>
            </a:r>
            <a:endParaRPr kumimoji="0" lang="hu-HU" sz="280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hu-HU" sz="2800" noProof="0" dirty="0" err="1">
                <a:solidFill>
                  <a:srgbClr val="FFCC00"/>
                </a:solidFill>
                <a:latin typeface="Century Gothic" panose="020B0502020202020204"/>
              </a:rPr>
              <a:t>Aschaffenburg</a:t>
            </a:r>
            <a:r>
              <a:rPr lang="hu-HU" sz="2800" noProof="0" dirty="0">
                <a:solidFill>
                  <a:srgbClr val="FFCC00"/>
                </a:solidFill>
                <a:latin typeface="Century Gothic" panose="020B0502020202020204"/>
              </a:rPr>
              <a:t> has 10 </a:t>
            </a:r>
            <a:r>
              <a:rPr lang="hu-HU" sz="2800" noProof="0" dirty="0" err="1" smtClean="0">
                <a:solidFill>
                  <a:srgbClr val="FFCC00"/>
                </a:solidFill>
                <a:latin typeface="Century Gothic" panose="020B0502020202020204"/>
              </a:rPr>
              <a:t>districts</a:t>
            </a:r>
            <a:endParaRPr kumimoji="0" lang="hu-HU" sz="280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hu-HU" sz="2800" dirty="0" err="1">
                <a:solidFill>
                  <a:srgbClr val="FFCC00"/>
                </a:solidFill>
                <a:latin typeface="Century Gothic" panose="020B0502020202020204"/>
              </a:rPr>
              <a:t>Compared</a:t>
            </a:r>
            <a:r>
              <a:rPr lang="hu-HU" sz="28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2800" dirty="0" err="1">
                <a:solidFill>
                  <a:srgbClr val="FFCC00"/>
                </a:solidFill>
                <a:latin typeface="Century Gothic" panose="020B0502020202020204"/>
              </a:rPr>
              <a:t>to</a:t>
            </a:r>
            <a:r>
              <a:rPr lang="hu-HU" sz="28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2800" dirty="0" err="1">
                <a:solidFill>
                  <a:srgbClr val="FFCC00"/>
                </a:solidFill>
                <a:latin typeface="Century Gothic" panose="020B0502020202020204"/>
              </a:rPr>
              <a:t>the</a:t>
            </a:r>
            <a:r>
              <a:rPr lang="hu-HU" sz="28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2800" dirty="0" err="1">
                <a:solidFill>
                  <a:srgbClr val="FFCC00"/>
                </a:solidFill>
                <a:latin typeface="Century Gothic" panose="020B0502020202020204"/>
              </a:rPr>
              <a:t>size</a:t>
            </a:r>
            <a:r>
              <a:rPr lang="hu-HU" sz="2800" dirty="0">
                <a:solidFill>
                  <a:srgbClr val="FFCC00"/>
                </a:solidFill>
                <a:latin typeface="Century Gothic" panose="020B0502020202020204"/>
              </a:rPr>
              <a:t> of </a:t>
            </a:r>
            <a:r>
              <a:rPr lang="hu-HU" sz="2800" dirty="0" err="1">
                <a:solidFill>
                  <a:srgbClr val="FFCC00"/>
                </a:solidFill>
                <a:latin typeface="Century Gothic" panose="020B0502020202020204"/>
              </a:rPr>
              <a:t>the</a:t>
            </a:r>
            <a:r>
              <a:rPr lang="hu-HU" sz="2800" dirty="0">
                <a:solidFill>
                  <a:srgbClr val="FFCC00"/>
                </a:solidFill>
                <a:latin typeface="Century Gothic" panose="020B0502020202020204"/>
              </a:rPr>
              <a:t> city, it has </a:t>
            </a:r>
            <a:r>
              <a:rPr lang="hu-HU" sz="2800" dirty="0" err="1">
                <a:solidFill>
                  <a:srgbClr val="FFCC00"/>
                </a:solidFill>
                <a:latin typeface="Century Gothic" panose="020B0502020202020204"/>
              </a:rPr>
              <a:t>large</a:t>
            </a:r>
            <a:r>
              <a:rPr lang="hu-HU" sz="2800" dirty="0">
                <a:solidFill>
                  <a:srgbClr val="FFCC00"/>
                </a:solidFill>
                <a:latin typeface="Century Gothic" panose="020B0502020202020204"/>
              </a:rPr>
              <a:t> shopping </a:t>
            </a:r>
            <a:r>
              <a:rPr lang="hu-HU" sz="2800" dirty="0" err="1">
                <a:solidFill>
                  <a:srgbClr val="FFCC00"/>
                </a:solidFill>
                <a:latin typeface="Century Gothic" panose="020B0502020202020204"/>
              </a:rPr>
              <a:t>centers</a:t>
            </a:r>
            <a:endParaRPr kumimoji="0" lang="hu-HU" sz="280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hu-HU" sz="2800" dirty="0" err="1">
                <a:solidFill>
                  <a:srgbClr val="FFCC00"/>
                </a:solidFill>
                <a:latin typeface="Century Gothic" panose="020B0502020202020204"/>
              </a:rPr>
              <a:t>Other</a:t>
            </a:r>
            <a:r>
              <a:rPr lang="hu-HU" sz="28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2800" dirty="0" err="1">
                <a:solidFill>
                  <a:srgbClr val="FFCC00"/>
                </a:solidFill>
                <a:latin typeface="Century Gothic" panose="020B0502020202020204"/>
              </a:rPr>
              <a:t>large</a:t>
            </a:r>
            <a:r>
              <a:rPr lang="hu-HU" sz="28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2800" dirty="0" err="1">
                <a:solidFill>
                  <a:srgbClr val="FFCC00"/>
                </a:solidFill>
                <a:latin typeface="Century Gothic" panose="020B0502020202020204"/>
              </a:rPr>
              <a:t>cities</a:t>
            </a:r>
            <a:r>
              <a:rPr lang="hu-HU" sz="2800" dirty="0">
                <a:solidFill>
                  <a:srgbClr val="FFCC00"/>
                </a:solidFill>
                <a:latin typeface="Century Gothic" panose="020B0502020202020204"/>
              </a:rPr>
              <a:t>: Frankfurt, Würzburg</a:t>
            </a:r>
            <a:endParaRPr kumimoji="0" lang="hu-HU" sz="280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914900"/>
            <a:ext cx="4780995" cy="35814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2632055"/>
            <a:ext cx="4648200" cy="348192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264236"/>
            <a:ext cx="4648200" cy="3677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6518BD1A-7AB7-4448-827F-E754A699776A}"/>
              </a:ext>
            </a:extLst>
          </p:cNvPr>
          <p:cNvSpPr txBox="1">
            <a:spLocks/>
          </p:cNvSpPr>
          <p:nvPr/>
        </p:nvSpPr>
        <p:spPr>
          <a:xfrm>
            <a:off x="6400800" y="416774"/>
            <a:ext cx="12121143" cy="2096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Partner </a:t>
            </a:r>
            <a:r>
              <a:rPr kumimoji="0" lang="hu-HU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school</a:t>
            </a: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in </a:t>
            </a:r>
            <a:r>
              <a:rPr lang="hu-HU" sz="5400" b="1" dirty="0" err="1">
                <a:solidFill>
                  <a:srgbClr val="C00000"/>
                </a:solidFill>
                <a:latin typeface="Century Gothic" panose="020B0502020202020204"/>
              </a:rPr>
              <a:t>Aschaffenburg</a:t>
            </a: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:</a:t>
            </a:r>
            <a:b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lang="hu-HU" sz="4800" b="1" dirty="0" err="1">
                <a:solidFill>
                  <a:srgbClr val="C00000"/>
                </a:solidFill>
                <a:latin typeface="Century Gothic" panose="020B0502020202020204"/>
              </a:rPr>
              <a:t>Berufsschulle</a:t>
            </a:r>
            <a:r>
              <a:rPr lang="hu-HU" sz="4800" b="1" dirty="0">
                <a:solidFill>
                  <a:srgbClr val="C00000"/>
                </a:solidFill>
                <a:latin typeface="Century Gothic" panose="020B0502020202020204"/>
              </a:rPr>
              <a:t> </a:t>
            </a:r>
            <a:r>
              <a:rPr lang="hu-HU" sz="4800" b="1" dirty="0" err="1">
                <a:solidFill>
                  <a:srgbClr val="C00000"/>
                </a:solidFill>
                <a:latin typeface="Century Gothic" panose="020B0502020202020204"/>
              </a:rPr>
              <a:t>lll</a:t>
            </a:r>
            <a:endParaRPr lang="hu-HU" sz="4800" b="1" dirty="0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68DA7493-D7D9-4B76-949E-6879A3FD250E}"/>
              </a:ext>
            </a:extLst>
          </p:cNvPr>
          <p:cNvSpPr txBox="1">
            <a:spLocks/>
          </p:cNvSpPr>
          <p:nvPr/>
        </p:nvSpPr>
        <p:spPr>
          <a:xfrm>
            <a:off x="0" y="2512787"/>
            <a:ext cx="10082913" cy="7722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350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Internationally</a:t>
            </a:r>
            <a:r>
              <a:rPr kumimoji="0" lang="hu-HU" sz="350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sz="350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recognised</a:t>
            </a:r>
            <a:r>
              <a:rPr kumimoji="0" lang="hu-HU" sz="350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sz="350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qualifications</a:t>
            </a:r>
            <a:endParaRPr kumimoji="0" lang="hu-HU" sz="350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350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High</a:t>
            </a:r>
            <a:r>
              <a:rPr kumimoji="0" lang="hu-HU" sz="350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sz="350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quality</a:t>
            </a:r>
            <a:r>
              <a:rPr kumimoji="0" lang="hu-HU" sz="350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sz="350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teaching</a:t>
            </a:r>
            <a:r>
              <a:rPr kumimoji="0" lang="hu-HU" sz="350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and </a:t>
            </a:r>
            <a:r>
              <a:rPr kumimoji="0" lang="hu-HU" sz="350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learning</a:t>
            </a:r>
            <a:r>
              <a:rPr kumimoji="0" lang="hu-HU" sz="350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sz="350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environment</a:t>
            </a:r>
            <a:endParaRPr kumimoji="0" lang="hu-HU" sz="350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350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Flexible</a:t>
            </a:r>
            <a:r>
              <a:rPr kumimoji="0" lang="hu-HU" sz="350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sz="350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learning</a:t>
            </a:r>
            <a:r>
              <a:rPr kumimoji="0" lang="hu-HU" sz="350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sz="350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opportunities</a:t>
            </a:r>
            <a:endParaRPr kumimoji="0" lang="hu-HU" sz="350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lang="hu-HU" sz="3500" dirty="0" err="1">
                <a:solidFill>
                  <a:srgbClr val="FFCC00"/>
                </a:solidFill>
                <a:latin typeface="Century Gothic" panose="020B0502020202020204"/>
              </a:rPr>
              <a:t>Voctional</a:t>
            </a:r>
            <a:r>
              <a:rPr lang="hu-HU" sz="35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500" dirty="0" err="1">
                <a:solidFill>
                  <a:srgbClr val="FFCC00"/>
                </a:solidFill>
                <a:latin typeface="Century Gothic" panose="020B0502020202020204"/>
              </a:rPr>
              <a:t>training</a:t>
            </a:r>
            <a:r>
              <a:rPr lang="hu-HU" sz="35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500" dirty="0" err="1">
                <a:solidFill>
                  <a:srgbClr val="FFCC00"/>
                </a:solidFill>
                <a:latin typeface="Century Gothic" panose="020B0502020202020204"/>
              </a:rPr>
              <a:t>for</a:t>
            </a:r>
            <a:r>
              <a:rPr lang="hu-HU" sz="3500" dirty="0">
                <a:solidFill>
                  <a:srgbClr val="FFCC00"/>
                </a:solidFill>
                <a:latin typeface="Century Gothic" panose="020B0502020202020204"/>
              </a:rPr>
              <a:t>: </a:t>
            </a:r>
            <a:r>
              <a:rPr lang="hu-HU" sz="3500" dirty="0" err="1">
                <a:solidFill>
                  <a:srgbClr val="FFCC00"/>
                </a:solidFill>
                <a:latin typeface="Century Gothic" panose="020B0502020202020204"/>
              </a:rPr>
              <a:t>chefs</a:t>
            </a:r>
            <a:r>
              <a:rPr lang="hu-HU" sz="3500" dirty="0">
                <a:solidFill>
                  <a:srgbClr val="FFCC00"/>
                </a:solidFill>
                <a:latin typeface="Century Gothic" panose="020B0502020202020204"/>
              </a:rPr>
              <a:t>, </a:t>
            </a:r>
            <a:r>
              <a:rPr lang="hu-HU" sz="3500" dirty="0" err="1">
                <a:solidFill>
                  <a:srgbClr val="FFCC00"/>
                </a:solidFill>
                <a:latin typeface="Century Gothic" panose="020B0502020202020204"/>
              </a:rPr>
              <a:t>assistant</a:t>
            </a:r>
            <a:r>
              <a:rPr lang="hu-HU" sz="35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500" dirty="0" err="1">
                <a:solidFill>
                  <a:srgbClr val="FFCC00"/>
                </a:solidFill>
                <a:latin typeface="Century Gothic" panose="020B0502020202020204"/>
              </a:rPr>
              <a:t>chefs</a:t>
            </a:r>
            <a:r>
              <a:rPr lang="hu-HU" sz="3500" dirty="0">
                <a:solidFill>
                  <a:srgbClr val="FFCC00"/>
                </a:solidFill>
                <a:latin typeface="Century Gothic" panose="020B0502020202020204"/>
              </a:rPr>
              <a:t>, </a:t>
            </a:r>
            <a:r>
              <a:rPr lang="hu-HU" sz="3500" dirty="0" err="1">
                <a:solidFill>
                  <a:srgbClr val="FFCC00"/>
                </a:solidFill>
                <a:latin typeface="Century Gothic" panose="020B0502020202020204"/>
              </a:rPr>
              <a:t>butchers</a:t>
            </a:r>
            <a:r>
              <a:rPr lang="hu-HU" sz="3500" dirty="0">
                <a:solidFill>
                  <a:srgbClr val="FFCC00"/>
                </a:solidFill>
                <a:latin typeface="Century Gothic" panose="020B0502020202020204"/>
              </a:rPr>
              <a:t>, </a:t>
            </a:r>
            <a:r>
              <a:rPr lang="hu-HU" sz="3500" dirty="0" err="1">
                <a:solidFill>
                  <a:srgbClr val="FFCC00"/>
                </a:solidFill>
                <a:latin typeface="Century Gothic" panose="020B0502020202020204"/>
              </a:rPr>
              <a:t>pastry-chefs</a:t>
            </a:r>
            <a:r>
              <a:rPr lang="hu-HU" sz="3500" dirty="0">
                <a:solidFill>
                  <a:srgbClr val="FFCC00"/>
                </a:solidFill>
                <a:latin typeface="Century Gothic" panose="020B0502020202020204"/>
              </a:rPr>
              <a:t>, </a:t>
            </a:r>
            <a:r>
              <a:rPr lang="hu-HU" sz="3500" dirty="0" err="1">
                <a:solidFill>
                  <a:srgbClr val="FFCC00"/>
                </a:solidFill>
                <a:latin typeface="Century Gothic" panose="020B0502020202020204"/>
              </a:rPr>
              <a:t>bakers</a:t>
            </a:r>
            <a:r>
              <a:rPr lang="hu-HU" sz="3500" dirty="0">
                <a:solidFill>
                  <a:srgbClr val="FFCC00"/>
                </a:solidFill>
                <a:latin typeface="Century Gothic" panose="020B0502020202020204"/>
              </a:rPr>
              <a:t>, </a:t>
            </a:r>
            <a:r>
              <a:rPr lang="hu-HU" sz="3500" dirty="0" err="1">
                <a:solidFill>
                  <a:srgbClr val="FFCC00"/>
                </a:solidFill>
                <a:latin typeface="Century Gothic" panose="020B0502020202020204"/>
              </a:rPr>
              <a:t>experts</a:t>
            </a:r>
            <a:r>
              <a:rPr lang="hu-HU" sz="3500" dirty="0">
                <a:solidFill>
                  <a:srgbClr val="FFCC00"/>
                </a:solidFill>
                <a:latin typeface="Century Gothic" panose="020B0502020202020204"/>
              </a:rPr>
              <a:t> in hotel and </a:t>
            </a:r>
            <a:r>
              <a:rPr lang="hu-HU" sz="3500" dirty="0" err="1">
                <a:solidFill>
                  <a:srgbClr val="FFCC00"/>
                </a:solidFill>
                <a:latin typeface="Century Gothic" panose="020B0502020202020204"/>
              </a:rPr>
              <a:t>catering</a:t>
            </a:r>
            <a:r>
              <a:rPr lang="hu-HU" sz="35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500" dirty="0" err="1">
                <a:solidFill>
                  <a:srgbClr val="FFCC00"/>
                </a:solidFill>
                <a:latin typeface="Century Gothic" panose="020B0502020202020204"/>
              </a:rPr>
              <a:t>industry</a:t>
            </a:r>
            <a:endParaRPr kumimoji="0" lang="hu-HU" sz="350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ct val="80000"/>
              <a:buNone/>
              <a:tabLst/>
              <a:defRPr/>
            </a:pPr>
            <a:endParaRPr kumimoji="0" lang="hu-HU" sz="350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ct val="80000"/>
              <a:buNone/>
              <a:tabLst/>
              <a:defRPr/>
            </a:pPr>
            <a:r>
              <a:rPr kumimoji="0" lang="hu-HU" sz="350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   </a:t>
            </a:r>
            <a:endParaRPr kumimoji="0" lang="hu-HU" sz="3500" b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2781300"/>
            <a:ext cx="7260965" cy="407857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6517344"/>
            <a:ext cx="4474852" cy="3353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95511831-B62B-46C9-A045-7B9F2601709E}"/>
              </a:ext>
            </a:extLst>
          </p:cNvPr>
          <p:cNvSpPr txBox="1">
            <a:spLocks/>
          </p:cNvSpPr>
          <p:nvPr/>
        </p:nvSpPr>
        <p:spPr>
          <a:xfrm>
            <a:off x="8451287" y="385161"/>
            <a:ext cx="9718858" cy="2387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Hungarian</a:t>
            </a:r>
            <a:r>
              <a:rPr kumimoji="0" lang="hu-HU" alt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altLang="hu-HU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Themed</a:t>
            </a:r>
            <a:r>
              <a:rPr kumimoji="0" lang="hu-HU" alt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altLang="hu-HU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Event</a:t>
            </a:r>
            <a:r>
              <a:rPr kumimoji="0" lang="hu-HU" alt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altLang="hu-HU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with</a:t>
            </a:r>
            <a:endParaRPr kumimoji="0" lang="hu-HU" altLang="hu-HU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Finger-food</a:t>
            </a:r>
            <a:endParaRPr kumimoji="0" lang="hu-HU" altLang="hu-HU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ECE7DAB1-BD3B-4840-8E35-E169D91C1AA8}"/>
              </a:ext>
            </a:extLst>
          </p:cNvPr>
          <p:cNvSpPr txBox="1">
            <a:spLocks/>
          </p:cNvSpPr>
          <p:nvPr/>
        </p:nvSpPr>
        <p:spPr>
          <a:xfrm>
            <a:off x="533400" y="5603689"/>
            <a:ext cx="7709776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ct val="80000"/>
              <a:buNone/>
              <a:tabLst/>
              <a:defRPr/>
            </a:pPr>
            <a:r>
              <a:rPr lang="hu-HU" altLang="hu-HU" sz="3200" dirty="0">
                <a:solidFill>
                  <a:prstClr val="black"/>
                </a:solidFill>
                <a:latin typeface="Century Gothic" panose="020B0502020202020204"/>
              </a:rPr>
              <a:t>Partner meeting </a:t>
            </a:r>
            <a:r>
              <a:rPr lang="hu-HU" altLang="hu-HU" sz="3200" dirty="0" err="1">
                <a:solidFill>
                  <a:prstClr val="black"/>
                </a:solidFill>
                <a:latin typeface="Century Gothic" panose="020B0502020202020204"/>
              </a:rPr>
              <a:t>between</a:t>
            </a:r>
            <a:r>
              <a:rPr lang="hu-HU" altLang="hu-HU" sz="32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hu-HU" altLang="hu-HU" sz="3200" dirty="0" err="1">
                <a:solidFill>
                  <a:prstClr val="black"/>
                </a:solidFill>
                <a:latin typeface="Century Gothic" panose="020B0502020202020204"/>
              </a:rPr>
              <a:t>the</a:t>
            </a:r>
            <a:r>
              <a:rPr lang="hu-HU" altLang="hu-HU" sz="32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kumimoji="0" lang="en-US" alt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Vocational Training Center of Miskolc, </a:t>
            </a:r>
            <a:r>
              <a:rPr kumimoji="0" lang="en-US" altLang="hu-H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István</a:t>
            </a:r>
            <a:r>
              <a:rPr kumimoji="0" lang="en-US" alt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n-US" altLang="hu-H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Szentpáli</a:t>
            </a:r>
            <a:r>
              <a:rPr kumimoji="0" lang="en-US" alt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Technical and Vocational School of Catering and Trade</a:t>
            </a:r>
            <a:r>
              <a:rPr lang="hu-HU" altLang="hu-HU" sz="3200" dirty="0">
                <a:solidFill>
                  <a:prstClr val="black"/>
                </a:solidFill>
                <a:latin typeface="Century Gothic" panose="020B0502020202020204"/>
              </a:rPr>
              <a:t>&amp;</a:t>
            </a: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altLang="hu-H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Berufsschule</a:t>
            </a: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III.</a:t>
            </a:r>
            <a:r>
              <a:rPr kumimoji="0" lang="hu-HU" altLang="hu-HU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altLang="hu-H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Aschaffenburg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hu-HU" altLang="hu-H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71" y="912730"/>
            <a:ext cx="3705225" cy="49563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39" y="190500"/>
            <a:ext cx="4452764" cy="33355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06" y="3390900"/>
            <a:ext cx="3005484" cy="532617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0" y="4937290"/>
            <a:ext cx="3802154" cy="50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89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">
            <a:extLst>
              <a:ext uri="{FF2B5EF4-FFF2-40B4-BE49-F238E27FC236}">
                <a16:creationId xmlns:a16="http://schemas.microsoft.com/office/drawing/2014/main" id="{CBF1CCDC-8E87-4AF6-8425-142AE781C09A}"/>
              </a:ext>
            </a:extLst>
          </p:cNvPr>
          <p:cNvSpPr txBox="1">
            <a:spLocks/>
          </p:cNvSpPr>
          <p:nvPr/>
        </p:nvSpPr>
        <p:spPr>
          <a:xfrm>
            <a:off x="1295400" y="576803"/>
            <a:ext cx="14374092" cy="1938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4400" b="1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4" name="Tartalom helye 2">
            <a:extLst>
              <a:ext uri="{FF2B5EF4-FFF2-40B4-BE49-F238E27FC236}">
                <a16:creationId xmlns:a16="http://schemas.microsoft.com/office/drawing/2014/main" id="{C7BE51A7-0217-495C-B59F-3D7F8EF9F5C0}"/>
              </a:ext>
            </a:extLst>
          </p:cNvPr>
          <p:cNvSpPr txBox="1">
            <a:spLocks/>
          </p:cNvSpPr>
          <p:nvPr/>
        </p:nvSpPr>
        <p:spPr>
          <a:xfrm>
            <a:off x="1295400" y="2128912"/>
            <a:ext cx="11774488" cy="8729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54F5A5F5-D377-4F75-B4BC-D9E62C889BD8}"/>
              </a:ext>
            </a:extLst>
          </p:cNvPr>
          <p:cNvCxnSpPr>
            <a:cxnSpLocks/>
          </p:cNvCxnSpPr>
          <p:nvPr/>
        </p:nvCxnSpPr>
        <p:spPr>
          <a:xfrm>
            <a:off x="1630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zövegdoboz 1"/>
          <p:cNvSpPr txBox="1"/>
          <p:nvPr/>
        </p:nvSpPr>
        <p:spPr>
          <a:xfrm>
            <a:off x="1524000" y="322563"/>
            <a:ext cx="11545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Kulinarischer</a:t>
            </a:r>
            <a:r>
              <a:rPr lang="hu-HU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u-HU" sz="6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Schönbusch</a:t>
            </a:r>
            <a:r>
              <a:rPr lang="hu-HU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u-HU" sz="6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Kleine</a:t>
            </a:r>
            <a:r>
              <a:rPr lang="hu-HU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u-HU" sz="6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Bistro</a:t>
            </a:r>
            <a:r>
              <a:rPr lang="hu-HU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Restaurant</a:t>
            </a:r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7044" y="2721057"/>
            <a:ext cx="100385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</a:rPr>
              <a:t>The </a:t>
            </a:r>
            <a:r>
              <a:rPr lang="en-US" sz="3200" dirty="0" err="1">
                <a:solidFill>
                  <a:srgbClr val="FFC000"/>
                </a:solidFill>
              </a:rPr>
              <a:t>Schönbusch</a:t>
            </a:r>
            <a:r>
              <a:rPr lang="en-US" sz="3200" dirty="0">
                <a:solidFill>
                  <a:srgbClr val="FFC000"/>
                </a:solidFill>
              </a:rPr>
              <a:t> Landscape Park is one of the most beautiful parks in Bavaria. </a:t>
            </a:r>
            <a:endParaRPr lang="hu-HU" sz="3200" dirty="0">
              <a:solidFill>
                <a:srgbClr val="FFC00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</a:rPr>
              <a:t>This place offer</a:t>
            </a:r>
            <a:r>
              <a:rPr lang="hu-HU" sz="3200" dirty="0">
                <a:solidFill>
                  <a:srgbClr val="FFC000"/>
                </a:solidFill>
              </a:rPr>
              <a:t>s</a:t>
            </a:r>
            <a:r>
              <a:rPr lang="en-US" sz="3200" dirty="0">
                <a:solidFill>
                  <a:srgbClr val="FFC000"/>
                </a:solidFill>
              </a:rPr>
              <a:t> you something special in </a:t>
            </a:r>
            <a:r>
              <a:rPr lang="hu-HU" sz="3200" dirty="0" err="1">
                <a:solidFill>
                  <a:srgbClr val="FFC000"/>
                </a:solidFill>
              </a:rPr>
              <a:t>nature</a:t>
            </a:r>
            <a:r>
              <a:rPr lang="hu-HU" sz="3200" dirty="0">
                <a:solidFill>
                  <a:srgbClr val="FFC000"/>
                </a:solidFill>
              </a:rPr>
              <a:t> and </a:t>
            </a:r>
            <a:r>
              <a:rPr lang="en-US" sz="3200" dirty="0">
                <a:solidFill>
                  <a:srgbClr val="FFC000"/>
                </a:solidFill>
              </a:rPr>
              <a:t>culinary terms</a:t>
            </a:r>
            <a:r>
              <a:rPr lang="hu-HU" sz="3200" dirty="0">
                <a:solidFill>
                  <a:srgbClr val="FFC000"/>
                </a:solidFill>
              </a:rPr>
              <a:t> </a:t>
            </a:r>
            <a:r>
              <a:rPr lang="hu-HU" sz="3200" dirty="0" err="1">
                <a:solidFill>
                  <a:srgbClr val="FFC000"/>
                </a:solidFill>
              </a:rPr>
              <a:t>as</a:t>
            </a:r>
            <a:r>
              <a:rPr lang="hu-HU" sz="3200" dirty="0">
                <a:solidFill>
                  <a:srgbClr val="FFC000"/>
                </a:solidFill>
              </a:rPr>
              <a:t> </a:t>
            </a:r>
            <a:r>
              <a:rPr lang="hu-HU" sz="3200" dirty="0" err="1">
                <a:solidFill>
                  <a:srgbClr val="FFC000"/>
                </a:solidFill>
              </a:rPr>
              <a:t>well</a:t>
            </a:r>
            <a:r>
              <a:rPr lang="hu-HU" sz="3200" dirty="0">
                <a:solidFill>
                  <a:srgbClr val="FFC000"/>
                </a:solidFill>
              </a:rPr>
              <a:t>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46" y="5837989"/>
            <a:ext cx="6611144" cy="400321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99" y="2398092"/>
            <a:ext cx="3791743" cy="266920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904378"/>
            <a:ext cx="4579213" cy="354825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>
            <a:extLst>
              <a:ext uri="{FF2B5EF4-FFF2-40B4-BE49-F238E27FC236}">
                <a16:creationId xmlns:a16="http://schemas.microsoft.com/office/drawing/2014/main" id="{7D75DA20-BB14-4EA7-9466-B2DCD89C98DE}"/>
              </a:ext>
            </a:extLst>
          </p:cNvPr>
          <p:cNvSpPr txBox="1">
            <a:spLocks/>
          </p:cNvSpPr>
          <p:nvPr/>
        </p:nvSpPr>
        <p:spPr>
          <a:xfrm>
            <a:off x="381000" y="571500"/>
            <a:ext cx="14738592" cy="1765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400" b="1" dirty="0">
                <a:solidFill>
                  <a:srgbClr val="FFC000"/>
                </a:solidFill>
                <a:latin typeface="Century Gothic" panose="020B0502020202020204"/>
              </a:rPr>
              <a:t>We got </a:t>
            </a:r>
            <a:r>
              <a:rPr lang="hu-HU" sz="5400" b="1" dirty="0" err="1">
                <a:solidFill>
                  <a:srgbClr val="FFC000"/>
                </a:solidFill>
                <a:latin typeface="Century Gothic" panose="020B0502020202020204"/>
              </a:rPr>
              <a:t>to</a:t>
            </a:r>
            <a:r>
              <a:rPr lang="hu-HU" sz="5400" b="1" dirty="0">
                <a:solidFill>
                  <a:srgbClr val="FFC000"/>
                </a:solidFill>
                <a:latin typeface="Century Gothic" panose="020B0502020202020204"/>
              </a:rPr>
              <a:t> </a:t>
            </a:r>
            <a:r>
              <a:rPr lang="hu-HU" sz="5400" b="1" dirty="0" err="1">
                <a:solidFill>
                  <a:srgbClr val="FFC000"/>
                </a:solidFill>
                <a:latin typeface="Century Gothic" panose="020B0502020202020204"/>
              </a:rPr>
              <a:t>know</a:t>
            </a:r>
            <a:r>
              <a:rPr lang="hu-HU" sz="5400" b="1" dirty="0">
                <a:solidFill>
                  <a:srgbClr val="FFC000"/>
                </a:solidFill>
                <a:latin typeface="Century Gothic" panose="020B0502020202020204"/>
              </a:rPr>
              <a:t> </a:t>
            </a:r>
            <a:r>
              <a:rPr lang="hu-HU" sz="5400" b="1" dirty="0" err="1">
                <a:solidFill>
                  <a:srgbClr val="FFC000"/>
                </a:solidFill>
                <a:latin typeface="Century Gothic" panose="020B0502020202020204"/>
              </a:rPr>
              <a:t>the</a:t>
            </a:r>
            <a:r>
              <a:rPr lang="hu-HU" sz="5400" b="1" dirty="0">
                <a:solidFill>
                  <a:srgbClr val="FFC000"/>
                </a:solidFill>
                <a:latin typeface="Century Gothic" panose="020B0502020202020204"/>
              </a:rPr>
              <a:t> </a:t>
            </a:r>
            <a:r>
              <a:rPr lang="hu-HU" sz="5400" b="1" dirty="0" err="1">
                <a:solidFill>
                  <a:srgbClr val="FFC000"/>
                </a:solidFill>
                <a:latin typeface="Century Gothic" panose="020B0502020202020204"/>
              </a:rPr>
              <a:t>restaurant’s</a:t>
            </a:r>
            <a:r>
              <a:rPr lang="hu-HU" sz="5400" b="1" dirty="0">
                <a:solidFill>
                  <a:srgbClr val="FFC000"/>
                </a:solidFill>
                <a:latin typeface="Century Gothic" panose="020B0502020202020204"/>
              </a:rPr>
              <a:t> </a:t>
            </a:r>
            <a:r>
              <a:rPr lang="hu-HU" sz="5400" b="1" dirty="0" err="1">
                <a:solidFill>
                  <a:srgbClr val="FFC000"/>
                </a:solidFill>
                <a:latin typeface="Century Gothic" panose="020B0502020202020204"/>
              </a:rPr>
              <a:t>kitchen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</a:rPr>
              <a:t/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</a:rPr>
            </a:br>
            <a:endParaRPr kumimoji="0" lang="hu-HU" sz="5400" b="1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2337074"/>
            <a:ext cx="9982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hu-HU" sz="3200" dirty="0" err="1">
                <a:solidFill>
                  <a:srgbClr val="C00000"/>
                </a:solidFill>
              </a:rPr>
              <a:t>How</a:t>
            </a:r>
            <a:r>
              <a:rPr lang="hu-HU" sz="3200" dirty="0">
                <a:solidFill>
                  <a:srgbClr val="C00000"/>
                </a:solidFill>
              </a:rPr>
              <a:t> </a:t>
            </a:r>
            <a:r>
              <a:rPr lang="hu-HU" sz="3200" dirty="0" err="1">
                <a:solidFill>
                  <a:srgbClr val="C00000"/>
                </a:solidFill>
              </a:rPr>
              <a:t>the</a:t>
            </a:r>
            <a:r>
              <a:rPr lang="hu-HU" sz="3200" dirty="0">
                <a:solidFill>
                  <a:srgbClr val="C00000"/>
                </a:solidFill>
              </a:rPr>
              <a:t> </a:t>
            </a:r>
            <a:r>
              <a:rPr lang="hu-HU" sz="3200" dirty="0" err="1">
                <a:solidFill>
                  <a:srgbClr val="C00000"/>
                </a:solidFill>
              </a:rPr>
              <a:t>kitchen</a:t>
            </a:r>
            <a:r>
              <a:rPr lang="hu-HU" sz="3200" dirty="0">
                <a:solidFill>
                  <a:srgbClr val="C00000"/>
                </a:solidFill>
              </a:rPr>
              <a:t> </a:t>
            </a:r>
            <a:r>
              <a:rPr lang="hu-HU" sz="3200" dirty="0" err="1">
                <a:solidFill>
                  <a:srgbClr val="C00000"/>
                </a:solidFill>
              </a:rPr>
              <a:t>functions</a:t>
            </a:r>
            <a:endParaRPr lang="hu-HU" sz="3200" dirty="0">
              <a:solidFill>
                <a:srgbClr val="C0000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hu-HU" sz="3200" dirty="0" err="1">
                <a:solidFill>
                  <a:srgbClr val="C00000"/>
                </a:solidFill>
              </a:rPr>
              <a:t>Where</a:t>
            </a:r>
            <a:r>
              <a:rPr lang="hu-HU" sz="3200" dirty="0">
                <a:solidFill>
                  <a:srgbClr val="C00000"/>
                </a:solidFill>
              </a:rPr>
              <a:t> </a:t>
            </a:r>
            <a:r>
              <a:rPr lang="hu-HU" sz="3200" dirty="0" err="1">
                <a:solidFill>
                  <a:srgbClr val="C00000"/>
                </a:solidFill>
              </a:rPr>
              <a:t>the</a:t>
            </a:r>
            <a:r>
              <a:rPr lang="hu-HU" sz="3200" dirty="0">
                <a:solidFill>
                  <a:srgbClr val="C00000"/>
                </a:solidFill>
              </a:rPr>
              <a:t> </a:t>
            </a:r>
            <a:r>
              <a:rPr lang="hu-HU" sz="3200" dirty="0" err="1">
                <a:solidFill>
                  <a:srgbClr val="C00000"/>
                </a:solidFill>
              </a:rPr>
              <a:t>ingredients</a:t>
            </a:r>
            <a:r>
              <a:rPr lang="hu-HU" sz="3200" dirty="0">
                <a:solidFill>
                  <a:srgbClr val="C00000"/>
                </a:solidFill>
              </a:rPr>
              <a:t> </a:t>
            </a:r>
            <a:r>
              <a:rPr lang="hu-HU" sz="3200" dirty="0" err="1">
                <a:solidFill>
                  <a:srgbClr val="C00000"/>
                </a:solidFill>
              </a:rPr>
              <a:t>are</a:t>
            </a:r>
            <a:r>
              <a:rPr lang="hu-HU" sz="3200" dirty="0">
                <a:solidFill>
                  <a:srgbClr val="C00000"/>
                </a:solidFill>
              </a:rPr>
              <a:t> </a:t>
            </a:r>
            <a:r>
              <a:rPr lang="hu-HU" sz="3200" dirty="0" err="1">
                <a:solidFill>
                  <a:srgbClr val="C00000"/>
                </a:solidFill>
              </a:rPr>
              <a:t>from</a:t>
            </a:r>
            <a:endParaRPr lang="hu-HU" sz="3200" dirty="0">
              <a:solidFill>
                <a:srgbClr val="C0000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hu-HU" sz="3200" dirty="0" err="1">
                <a:solidFill>
                  <a:srgbClr val="C00000"/>
                </a:solidFill>
              </a:rPr>
              <a:t>What</a:t>
            </a:r>
            <a:r>
              <a:rPr lang="hu-HU" sz="3200" dirty="0">
                <a:solidFill>
                  <a:srgbClr val="C00000"/>
                </a:solidFill>
              </a:rPr>
              <a:t> </a:t>
            </a:r>
            <a:r>
              <a:rPr lang="hu-HU" sz="3200" dirty="0" err="1">
                <a:solidFill>
                  <a:srgbClr val="C00000"/>
                </a:solidFill>
              </a:rPr>
              <a:t>kind</a:t>
            </a:r>
            <a:r>
              <a:rPr lang="hu-HU" sz="3200" dirty="0">
                <a:solidFill>
                  <a:srgbClr val="C00000"/>
                </a:solidFill>
              </a:rPr>
              <a:t> of </a:t>
            </a:r>
            <a:r>
              <a:rPr lang="hu-HU" sz="3200" dirty="0" err="1">
                <a:solidFill>
                  <a:srgbClr val="C00000"/>
                </a:solidFill>
              </a:rPr>
              <a:t>enviromental</a:t>
            </a:r>
            <a:r>
              <a:rPr lang="hu-HU" sz="3200" dirty="0">
                <a:solidFill>
                  <a:srgbClr val="C00000"/>
                </a:solidFill>
              </a:rPr>
              <a:t> </a:t>
            </a:r>
            <a:r>
              <a:rPr lang="hu-HU" sz="3200" dirty="0" err="1">
                <a:solidFill>
                  <a:srgbClr val="C00000"/>
                </a:solidFill>
              </a:rPr>
              <a:t>friendly</a:t>
            </a:r>
            <a:r>
              <a:rPr lang="hu-HU" sz="3200" dirty="0">
                <a:solidFill>
                  <a:srgbClr val="C00000"/>
                </a:solidFill>
              </a:rPr>
              <a:t> </a:t>
            </a:r>
            <a:r>
              <a:rPr lang="hu-HU" sz="3200" dirty="0" err="1">
                <a:solidFill>
                  <a:srgbClr val="C00000"/>
                </a:solidFill>
              </a:rPr>
              <a:t>chemicals</a:t>
            </a:r>
            <a:r>
              <a:rPr lang="hu-HU" sz="3200" dirty="0">
                <a:solidFill>
                  <a:srgbClr val="C00000"/>
                </a:solidFill>
              </a:rPr>
              <a:t> </a:t>
            </a:r>
            <a:r>
              <a:rPr lang="hu-HU" sz="3200" dirty="0" err="1">
                <a:solidFill>
                  <a:srgbClr val="C00000"/>
                </a:solidFill>
              </a:rPr>
              <a:t>they</a:t>
            </a:r>
            <a:r>
              <a:rPr lang="hu-HU" sz="3200" dirty="0">
                <a:solidFill>
                  <a:srgbClr val="C00000"/>
                </a:solidFill>
              </a:rPr>
              <a:t> </a:t>
            </a:r>
            <a:r>
              <a:rPr lang="hu-HU" sz="3200" dirty="0" err="1">
                <a:solidFill>
                  <a:srgbClr val="C00000"/>
                </a:solidFill>
              </a:rPr>
              <a:t>use</a:t>
            </a:r>
            <a:endParaRPr lang="hu-HU" sz="3200" dirty="0">
              <a:solidFill>
                <a:srgbClr val="C0000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ru-RU" sz="5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2902816"/>
            <a:ext cx="4243388" cy="56396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18687"/>
            <a:ext cx="4724400" cy="3539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0" y="1328930"/>
            <a:ext cx="12230100" cy="5629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ctr">
              <a:lnSpc>
                <a:spcPts val="4120"/>
              </a:lnSpc>
              <a:spcBef>
                <a:spcPts val="290"/>
              </a:spcBef>
            </a:pPr>
            <a:r>
              <a:rPr lang="hu-HU" sz="5400" spc="35" dirty="0" err="1">
                <a:solidFill>
                  <a:srgbClr val="C00000"/>
                </a:solidFill>
                <a:latin typeface="Century Gothic" panose="020B0502020202020204" pitchFamily="34" charset="0"/>
                <a:cs typeface="Verdana"/>
              </a:rPr>
              <a:t>Our</a:t>
            </a:r>
            <a:r>
              <a:rPr lang="hu-HU" sz="5400" spc="35" dirty="0">
                <a:solidFill>
                  <a:srgbClr val="C0000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lang="hu-HU" sz="5400" spc="35" dirty="0" err="1">
                <a:solidFill>
                  <a:srgbClr val="C00000"/>
                </a:solidFill>
                <a:latin typeface="Century Gothic" panose="020B0502020202020204" pitchFamily="34" charset="0"/>
                <a:cs typeface="Verdana"/>
              </a:rPr>
              <a:t>workplace</a:t>
            </a:r>
            <a:r>
              <a:rPr lang="hu-HU" sz="5400" spc="35" dirty="0">
                <a:solidFill>
                  <a:srgbClr val="C00000"/>
                </a:solidFill>
                <a:latin typeface="Century Gothic" panose="020B0502020202020204" pitchFamily="34" charset="0"/>
                <a:cs typeface="Verdana"/>
              </a:rPr>
              <a:t>: </a:t>
            </a:r>
            <a:r>
              <a:rPr lang="hu-HU" sz="5400" spc="35" dirty="0" err="1">
                <a:solidFill>
                  <a:srgbClr val="C00000"/>
                </a:solidFill>
                <a:latin typeface="Century Gothic" panose="020B0502020202020204" pitchFamily="34" charset="0"/>
                <a:cs typeface="Verdana"/>
              </a:rPr>
              <a:t>Schönbusch</a:t>
            </a:r>
            <a:r>
              <a:rPr lang="hu-HU" sz="5400" spc="35" dirty="0">
                <a:solidFill>
                  <a:srgbClr val="C0000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lang="hu-HU" sz="5400" spc="35" dirty="0" err="1">
                <a:solidFill>
                  <a:srgbClr val="C00000"/>
                </a:solidFill>
                <a:latin typeface="Century Gothic" panose="020B0502020202020204" pitchFamily="34" charset="0"/>
                <a:cs typeface="Verdana"/>
              </a:rPr>
              <a:t>Kleine</a:t>
            </a:r>
            <a:endParaRPr sz="5400" dirty="0">
              <a:solidFill>
                <a:srgbClr val="C00000"/>
              </a:solidFill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838516" y="3415730"/>
            <a:ext cx="6463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err="1"/>
              <a:t>Kamilla’s</a:t>
            </a:r>
            <a:r>
              <a:rPr lang="hu-HU" sz="4000" dirty="0"/>
              <a:t> and </a:t>
            </a:r>
            <a:r>
              <a:rPr lang="hu-HU" sz="4000" dirty="0" err="1"/>
              <a:t>Dmitrij’s</a:t>
            </a:r>
            <a:r>
              <a:rPr lang="hu-HU" sz="4000" dirty="0"/>
              <a:t> </a:t>
            </a:r>
            <a:r>
              <a:rPr lang="hu-HU" sz="4000" dirty="0" err="1" smtClean="0"/>
              <a:t>work</a:t>
            </a:r>
            <a:r>
              <a:rPr lang="hu-HU" sz="4000" dirty="0" smtClean="0"/>
              <a:t> </a:t>
            </a:r>
            <a:r>
              <a:rPr lang="hu-HU" sz="4000" dirty="0" err="1"/>
              <a:t>experience</a:t>
            </a:r>
            <a:endParaRPr lang="ru-RU" sz="4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0" y="2232225"/>
            <a:ext cx="2970989" cy="394854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10" y="3230709"/>
            <a:ext cx="3224998" cy="428612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430222"/>
            <a:ext cx="5710238" cy="427748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11" y="6754959"/>
            <a:ext cx="3941778" cy="295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123BFDD1-906B-4505-AA49-3FA7240EB767}"/>
              </a:ext>
            </a:extLst>
          </p:cNvPr>
          <p:cNvSpPr txBox="1">
            <a:spLocks/>
          </p:cNvSpPr>
          <p:nvPr/>
        </p:nvSpPr>
        <p:spPr>
          <a:xfrm>
            <a:off x="843933" y="723900"/>
            <a:ext cx="5638800" cy="1447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8000" b="1" dirty="0" err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Offerings</a:t>
            </a:r>
            <a:r>
              <a:rPr kumimoji="0" lang="hu-HU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: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C00DA193-76E6-4AA2-9DEE-B3DF75732ED8}"/>
              </a:ext>
            </a:extLst>
          </p:cNvPr>
          <p:cNvSpPr txBox="1">
            <a:spLocks/>
          </p:cNvSpPr>
          <p:nvPr/>
        </p:nvSpPr>
        <p:spPr>
          <a:xfrm>
            <a:off x="824883" y="1943100"/>
            <a:ext cx="12129118" cy="81534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buClr>
                <a:srgbClr val="ACD433"/>
              </a:buClr>
              <a:buFont typeface="Wingdings" panose="05000000000000000000" pitchFamily="2" charset="2"/>
              <a:buChar char="Ø"/>
            </a:pPr>
            <a:r>
              <a:rPr lang="hu-HU" sz="3200" dirty="0" err="1" smtClean="0">
                <a:solidFill>
                  <a:srgbClr val="FFCC00"/>
                </a:solidFill>
                <a:latin typeface="Century Gothic" panose="020B0502020202020204"/>
              </a:rPr>
              <a:t>Two</a:t>
            </a:r>
            <a:r>
              <a:rPr lang="hu-HU" sz="3200" dirty="0" smtClean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rooms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for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conferences</a:t>
            </a:r>
            <a:endParaRPr kumimoji="0" lang="en-IE" sz="320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/>
            </a:endParaRPr>
          </a:p>
          <a:p>
            <a:pPr>
              <a:spcBef>
                <a:spcPts val="0"/>
              </a:spcBef>
              <a:buClr>
                <a:srgbClr val="ACD433"/>
              </a:buClr>
              <a:buFont typeface="Wingdings" panose="05000000000000000000" pitchFamily="2" charset="2"/>
              <a:buChar char="Ø"/>
            </a:pP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Large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park,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for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roaming,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relaxing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and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walking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dogs</a:t>
            </a:r>
            <a:endParaRPr kumimoji="0" lang="en-IE" sz="320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/>
            </a:endParaRPr>
          </a:p>
          <a:p>
            <a:pPr>
              <a:spcBef>
                <a:spcPts val="0"/>
              </a:spcBef>
              <a:buClr>
                <a:srgbClr val="ACD433"/>
              </a:buClr>
              <a:buFont typeface="Wingdings" panose="05000000000000000000" pitchFamily="2" charset="2"/>
              <a:buChar char="Ø"/>
            </a:pP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Large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lake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by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the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restaurant,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with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a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great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view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endParaRPr kumimoji="0" lang="en-IE" sz="320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/>
            </a:endParaRPr>
          </a:p>
          <a:p>
            <a:pPr>
              <a:spcBef>
                <a:spcPts val="0"/>
              </a:spcBef>
              <a:buClr>
                <a:srgbClr val="ACD433"/>
              </a:buClr>
              <a:buFont typeface="Wingdings" panose="05000000000000000000" pitchFamily="2" charset="2"/>
              <a:buChar char="Ø"/>
            </a:pP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Pavilon n</a:t>
            </a:r>
            <a:r>
              <a:rPr lang="hu-HU" sz="3200" noProof="0" dirty="0" err="1">
                <a:solidFill>
                  <a:srgbClr val="FFCC00"/>
                </a:solidFill>
                <a:latin typeface="Century Gothic" panose="020B0502020202020204"/>
              </a:rPr>
              <a:t>ext</a:t>
            </a:r>
            <a:r>
              <a:rPr lang="hu-HU" sz="3200" noProof="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noProof="0" dirty="0" err="1">
                <a:solidFill>
                  <a:srgbClr val="FFCC00"/>
                </a:solidFill>
                <a:latin typeface="Century Gothic" panose="020B0502020202020204"/>
              </a:rPr>
              <a:t>to</a:t>
            </a:r>
            <a:r>
              <a:rPr lang="hu-HU" sz="3200" noProof="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noProof="0" dirty="0" err="1">
                <a:solidFill>
                  <a:srgbClr val="FFCC00"/>
                </a:solidFill>
                <a:latin typeface="Century Gothic" panose="020B0502020202020204"/>
              </a:rPr>
              <a:t>th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e </a:t>
            </a:r>
            <a:r>
              <a:rPr lang="hu-HU" sz="3200" noProof="0" dirty="0">
                <a:solidFill>
                  <a:srgbClr val="FFCC00"/>
                </a:solidFill>
                <a:latin typeface="Century Gothic" panose="020B0502020202020204"/>
              </a:rPr>
              <a:t>restaurant </a:t>
            </a:r>
            <a:endParaRPr kumimoji="0" lang="hu-HU" sz="320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>
              <a:spcBef>
                <a:spcPts val="0"/>
              </a:spcBef>
              <a:buClr>
                <a:srgbClr val="ACD433"/>
              </a:buClr>
              <a:buFont typeface="Wingdings" panose="05000000000000000000" pitchFamily="2" charset="2"/>
              <a:buChar char="Ø"/>
            </a:pP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Free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Wi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-fi</a:t>
            </a:r>
            <a:endParaRPr kumimoji="0" lang="en-IE" sz="320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entury Gothic" panose="020B0502020202020204"/>
            </a:endParaRPr>
          </a:p>
          <a:p>
            <a:pPr>
              <a:spcBef>
                <a:spcPts val="0"/>
              </a:spcBef>
              <a:buClr>
                <a:srgbClr val="ACD433"/>
              </a:buClr>
              <a:buFont typeface="Wingdings" panose="05000000000000000000" pitchFamily="2" charset="2"/>
              <a:buChar char="Ø"/>
            </a:pP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Playground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for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the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kids</a:t>
            </a:r>
            <a:endParaRPr lang="hu-HU" sz="3200" dirty="0">
              <a:solidFill>
                <a:srgbClr val="FFCC00"/>
              </a:solidFill>
              <a:latin typeface="Century Gothic" panose="020B0502020202020204"/>
            </a:endParaRPr>
          </a:p>
          <a:p>
            <a:pPr>
              <a:spcBef>
                <a:spcPts val="0"/>
              </a:spcBef>
              <a:buClr>
                <a:srgbClr val="ACD433"/>
              </a:buClr>
              <a:buFont typeface="Wingdings" panose="05000000000000000000" pitchFamily="2" charset="2"/>
              <a:buChar char="Ø"/>
            </a:pP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A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labirynth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with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an amazing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atmosphere</a:t>
            </a:r>
            <a:endParaRPr lang="hu-HU" sz="3200" dirty="0">
              <a:solidFill>
                <a:srgbClr val="FFCC00"/>
              </a:solidFill>
              <a:latin typeface="Century Gothic" panose="020B0502020202020204"/>
            </a:endParaRPr>
          </a:p>
          <a:p>
            <a:pPr>
              <a:spcBef>
                <a:spcPts val="0"/>
              </a:spcBef>
              <a:buClr>
                <a:srgbClr val="ACD433"/>
              </a:buClr>
              <a:buFont typeface="Wingdings" panose="05000000000000000000" pitchFamily="2" charset="2"/>
              <a:buChar char="Ø"/>
            </a:pP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Unique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vibe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inside</a:t>
            </a:r>
            <a:endParaRPr lang="hu-HU" sz="3200" dirty="0">
              <a:solidFill>
                <a:srgbClr val="FFCC00"/>
              </a:solidFill>
              <a:latin typeface="Century Gothic" panose="020B0502020202020204"/>
            </a:endParaRPr>
          </a:p>
          <a:p>
            <a:pPr>
              <a:spcBef>
                <a:spcPts val="0"/>
              </a:spcBef>
              <a:buClr>
                <a:srgbClr val="ACD433"/>
              </a:buClr>
              <a:buFont typeface="Wingdings" panose="05000000000000000000" pitchFamily="2" charset="2"/>
              <a:buChar char="Ø"/>
            </a:pP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Two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parkinglots</a:t>
            </a:r>
            <a:endParaRPr lang="hu-HU" sz="3200" dirty="0">
              <a:solidFill>
                <a:srgbClr val="FFCC00"/>
              </a:solidFill>
              <a:latin typeface="Century Gothic" panose="020B0502020202020204"/>
            </a:endParaRPr>
          </a:p>
          <a:p>
            <a:pPr>
              <a:spcBef>
                <a:spcPts val="0"/>
              </a:spcBef>
              <a:buClr>
                <a:srgbClr val="ACD433"/>
              </a:buClr>
              <a:buFont typeface="Wingdings" panose="05000000000000000000" pitchFamily="2" charset="2"/>
              <a:buChar char="Ø"/>
            </a:pP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Biergarten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Schönbusch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is a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beergarden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,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with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dirty="0" err="1" smtClean="0">
                <a:solidFill>
                  <a:srgbClr val="FFCC00"/>
                </a:solidFill>
                <a:latin typeface="Century Gothic" panose="020B0502020202020204"/>
              </a:rPr>
              <a:t>several</a:t>
            </a:r>
            <a:r>
              <a:rPr lang="hu-HU" sz="3200" dirty="0" smtClean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dirty="0" err="1" smtClean="0">
                <a:solidFill>
                  <a:srgbClr val="FFCC00"/>
                </a:solidFill>
                <a:latin typeface="Century Gothic" panose="020B0502020202020204"/>
              </a:rPr>
              <a:t>kinds</a:t>
            </a:r>
            <a:r>
              <a:rPr lang="hu-HU" sz="3200" dirty="0" smtClean="0">
                <a:solidFill>
                  <a:srgbClr val="FFCC00"/>
                </a:solidFill>
                <a:latin typeface="Century Gothic" panose="020B0502020202020204"/>
              </a:rPr>
              <a:t> </a:t>
            </a:r>
            <a:r>
              <a:rPr lang="hu-HU" sz="3200" dirty="0">
                <a:solidFill>
                  <a:srgbClr val="FFCC00"/>
                </a:solidFill>
                <a:latin typeface="Century Gothic" panose="020B0502020202020204"/>
              </a:rPr>
              <a:t>of </a:t>
            </a:r>
            <a:r>
              <a:rPr lang="hu-HU" sz="3200" dirty="0" err="1">
                <a:solidFill>
                  <a:srgbClr val="FFCC00"/>
                </a:solidFill>
                <a:latin typeface="Century Gothic" panose="020B0502020202020204"/>
              </a:rPr>
              <a:t>beers</a:t>
            </a:r>
            <a:endParaRPr lang="en-IE" sz="3200" dirty="0">
              <a:solidFill>
                <a:srgbClr val="FFCC00"/>
              </a:solidFill>
              <a:latin typeface="Century Gothic" panose="020B0502020202020204"/>
            </a:endParaRPr>
          </a:p>
          <a:p>
            <a:pPr>
              <a:buClr>
                <a:srgbClr val="ACD433"/>
              </a:buClr>
              <a:buFont typeface="Wingdings" panose="05000000000000000000" pitchFamily="2" charset="2"/>
              <a:buChar char="Ø"/>
            </a:pPr>
            <a:endParaRPr kumimoji="0" lang="hu-HU" sz="2800" i="0" u="none" strike="noStrike" kern="1200" cap="none" spc="0" normalizeH="0" baseline="0" noProof="0" dirty="0">
              <a:ln>
                <a:noFill/>
              </a:ln>
              <a:solidFill>
                <a:srgbClr val="153B0D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99" y="1085850"/>
            <a:ext cx="3720253" cy="32194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4991100"/>
            <a:ext cx="630936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flipH="1" flipV="1">
            <a:off x="17754600" y="10267949"/>
            <a:ext cx="304800" cy="4571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53B0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75AED50A-E2CE-4DEF-91CA-23637FF384DA}"/>
              </a:ext>
            </a:extLst>
          </p:cNvPr>
          <p:cNvSpPr txBox="1">
            <a:spLocks/>
          </p:cNvSpPr>
          <p:nvPr/>
        </p:nvSpPr>
        <p:spPr>
          <a:xfrm>
            <a:off x="121226" y="30915"/>
            <a:ext cx="7744691" cy="9392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400" b="1" dirty="0">
                <a:solidFill>
                  <a:schemeClr val="tx1"/>
                </a:solidFill>
                <a:latin typeface="Century Gothic" panose="020B0502020202020204"/>
              </a:rPr>
              <a:t>Game </a:t>
            </a:r>
            <a:r>
              <a:rPr lang="hu-HU" sz="5400" b="1" dirty="0" err="1">
                <a:solidFill>
                  <a:schemeClr val="tx1"/>
                </a:solidFill>
                <a:latin typeface="Century Gothic" panose="020B0502020202020204"/>
              </a:rPr>
              <a:t>themed</a:t>
            </a:r>
            <a:r>
              <a:rPr lang="hu-HU" sz="5400" b="1" dirty="0">
                <a:solidFill>
                  <a:schemeClr val="tx1"/>
                </a:solidFill>
                <a:latin typeface="Century Gothic" panose="020B0502020202020204"/>
              </a:rPr>
              <a:t> </a:t>
            </a:r>
            <a:r>
              <a:rPr lang="hu-HU" sz="5400" b="1" dirty="0" err="1">
                <a:solidFill>
                  <a:schemeClr val="tx1"/>
                </a:solidFill>
                <a:latin typeface="Century Gothic" panose="020B0502020202020204"/>
              </a:rPr>
              <a:t>lunch</a:t>
            </a:r>
            <a:r>
              <a:rPr kumimoji="0" lang="en-IE" sz="5400" b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endParaRPr kumimoji="0" lang="hu-HU" sz="54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8640C870-C1AF-4C6B-A0E7-51BE7D2ACB65}"/>
              </a:ext>
            </a:extLst>
          </p:cNvPr>
          <p:cNvSpPr txBox="1">
            <a:spLocks/>
          </p:cNvSpPr>
          <p:nvPr/>
        </p:nvSpPr>
        <p:spPr>
          <a:xfrm>
            <a:off x="447439" y="7706932"/>
            <a:ext cx="8262975" cy="2621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3E1E4B7-F0A7-4EB7-8462-18A207FF54C3}"/>
              </a:ext>
            </a:extLst>
          </p:cNvPr>
          <p:cNvSpPr txBox="1">
            <a:spLocks/>
          </p:cNvSpPr>
          <p:nvPr/>
        </p:nvSpPr>
        <p:spPr>
          <a:xfrm>
            <a:off x="8077200" y="7754749"/>
            <a:ext cx="9034661" cy="2621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None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1226" y="2324100"/>
            <a:ext cx="94799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>
                <a:solidFill>
                  <a:srgbClr val="C00000"/>
                </a:solidFill>
              </a:rPr>
              <a:t>Dmitrij</a:t>
            </a:r>
            <a:r>
              <a:rPr lang="hu-HU" sz="4800" b="1" dirty="0">
                <a:solidFill>
                  <a:srgbClr val="C00000"/>
                </a:solidFill>
              </a:rPr>
              <a:t>:</a:t>
            </a:r>
            <a:r>
              <a:rPr lang="hu-HU" sz="4400" dirty="0">
                <a:solidFill>
                  <a:srgbClr val="C00000"/>
                </a:solidFill>
              </a:rPr>
              <a:t> </a:t>
            </a:r>
            <a:r>
              <a:rPr lang="hu-HU" sz="4400" dirty="0" err="1">
                <a:solidFill>
                  <a:srgbClr val="C00000"/>
                </a:solidFill>
              </a:rPr>
              <a:t>prepared</a:t>
            </a:r>
            <a:r>
              <a:rPr lang="hu-HU" sz="4400" dirty="0">
                <a:solidFill>
                  <a:srgbClr val="C00000"/>
                </a:solidFill>
              </a:rPr>
              <a:t> </a:t>
            </a:r>
            <a:r>
              <a:rPr lang="hu-HU" sz="4400" dirty="0" err="1">
                <a:solidFill>
                  <a:srgbClr val="C00000"/>
                </a:solidFill>
              </a:rPr>
              <a:t>the</a:t>
            </a:r>
            <a:r>
              <a:rPr lang="hu-HU" sz="4400" dirty="0">
                <a:solidFill>
                  <a:srgbClr val="C00000"/>
                </a:solidFill>
              </a:rPr>
              <a:t> mixed </a:t>
            </a:r>
            <a:r>
              <a:rPr lang="hu-HU" sz="4400" dirty="0" err="1">
                <a:solidFill>
                  <a:srgbClr val="C00000"/>
                </a:solidFill>
              </a:rPr>
              <a:t>salad</a:t>
            </a:r>
            <a:r>
              <a:rPr lang="hu-HU" sz="4400" dirty="0">
                <a:solidFill>
                  <a:srgbClr val="C00000"/>
                </a:solidFill>
              </a:rPr>
              <a:t> and </a:t>
            </a:r>
            <a:r>
              <a:rPr lang="hu-HU" sz="4400" dirty="0" err="1">
                <a:solidFill>
                  <a:srgbClr val="C00000"/>
                </a:solidFill>
              </a:rPr>
              <a:t>the</a:t>
            </a:r>
            <a:r>
              <a:rPr lang="hu-HU" sz="4400" dirty="0">
                <a:solidFill>
                  <a:srgbClr val="C00000"/>
                </a:solidFill>
              </a:rPr>
              <a:t> </a:t>
            </a:r>
            <a:r>
              <a:rPr lang="hu-HU" sz="4400" dirty="0" err="1">
                <a:solidFill>
                  <a:srgbClr val="C00000"/>
                </a:solidFill>
              </a:rPr>
              <a:t>pumpkin</a:t>
            </a:r>
            <a:r>
              <a:rPr lang="hu-HU" sz="4400" dirty="0">
                <a:solidFill>
                  <a:srgbClr val="C00000"/>
                </a:solidFill>
              </a:rPr>
              <a:t> </a:t>
            </a:r>
            <a:r>
              <a:rPr lang="hu-HU" sz="4400" dirty="0" err="1">
                <a:solidFill>
                  <a:srgbClr val="C00000"/>
                </a:solidFill>
              </a:rPr>
              <a:t>cream</a:t>
            </a:r>
            <a:r>
              <a:rPr lang="hu-HU" sz="4400" dirty="0">
                <a:solidFill>
                  <a:srgbClr val="C00000"/>
                </a:solidFill>
              </a:rPr>
              <a:t> </a:t>
            </a:r>
            <a:r>
              <a:rPr lang="hu-HU" sz="4400" dirty="0" err="1">
                <a:solidFill>
                  <a:srgbClr val="C00000"/>
                </a:solidFill>
              </a:rPr>
              <a:t>soup</a:t>
            </a:r>
            <a:r>
              <a:rPr lang="hu-HU" sz="4400" dirty="0">
                <a:solidFill>
                  <a:srgbClr val="C00000"/>
                </a:solidFill>
              </a:rPr>
              <a:t>. </a:t>
            </a:r>
          </a:p>
          <a:p>
            <a:r>
              <a:rPr lang="hu-HU" sz="4800" b="1" dirty="0">
                <a:solidFill>
                  <a:srgbClr val="C00000"/>
                </a:solidFill>
              </a:rPr>
              <a:t>Kamilla:</a:t>
            </a:r>
            <a:r>
              <a:rPr lang="hu-HU" sz="4400" dirty="0">
                <a:solidFill>
                  <a:srgbClr val="C00000"/>
                </a:solidFill>
              </a:rPr>
              <a:t> </a:t>
            </a:r>
            <a:r>
              <a:rPr lang="hu-HU" sz="4400" dirty="0" err="1">
                <a:solidFill>
                  <a:srgbClr val="C00000"/>
                </a:solidFill>
              </a:rPr>
              <a:t>prepared</a:t>
            </a:r>
            <a:r>
              <a:rPr lang="hu-HU" sz="4400" dirty="0">
                <a:solidFill>
                  <a:srgbClr val="C00000"/>
                </a:solidFill>
              </a:rPr>
              <a:t> </a:t>
            </a:r>
            <a:r>
              <a:rPr lang="hu-HU" sz="4400" dirty="0" err="1">
                <a:solidFill>
                  <a:srgbClr val="C00000"/>
                </a:solidFill>
              </a:rPr>
              <a:t>the</a:t>
            </a:r>
            <a:r>
              <a:rPr lang="hu-HU" sz="4400" dirty="0">
                <a:solidFill>
                  <a:srgbClr val="C00000"/>
                </a:solidFill>
              </a:rPr>
              <a:t> </a:t>
            </a:r>
            <a:r>
              <a:rPr lang="hu-HU" sz="4400" dirty="0" err="1">
                <a:solidFill>
                  <a:srgbClr val="C00000"/>
                </a:solidFill>
              </a:rPr>
              <a:t>panna</a:t>
            </a:r>
            <a:r>
              <a:rPr lang="hu-HU" sz="4400" dirty="0">
                <a:solidFill>
                  <a:srgbClr val="C00000"/>
                </a:solidFill>
              </a:rPr>
              <a:t> </a:t>
            </a:r>
            <a:r>
              <a:rPr lang="hu-HU" sz="4400" dirty="0" err="1">
                <a:solidFill>
                  <a:srgbClr val="C00000"/>
                </a:solidFill>
              </a:rPr>
              <a:t>cotta</a:t>
            </a:r>
            <a:r>
              <a:rPr lang="hu-HU" sz="4400" dirty="0">
                <a:solidFill>
                  <a:srgbClr val="C00000"/>
                </a:solidFill>
              </a:rPr>
              <a:t> </a:t>
            </a:r>
            <a:r>
              <a:rPr lang="hu-HU" sz="4400" dirty="0" err="1">
                <a:solidFill>
                  <a:srgbClr val="C00000"/>
                </a:solidFill>
              </a:rPr>
              <a:t>with</a:t>
            </a:r>
            <a:r>
              <a:rPr lang="hu-HU" sz="4400" dirty="0">
                <a:solidFill>
                  <a:srgbClr val="C00000"/>
                </a:solidFill>
              </a:rPr>
              <a:t> </a:t>
            </a:r>
            <a:r>
              <a:rPr lang="hu-HU" sz="4400" dirty="0" err="1">
                <a:solidFill>
                  <a:srgbClr val="C00000"/>
                </a:solidFill>
              </a:rPr>
              <a:t>raspberry</a:t>
            </a:r>
            <a:r>
              <a:rPr lang="hu-HU" sz="4400" dirty="0">
                <a:solidFill>
                  <a:srgbClr val="C00000"/>
                </a:solidFill>
              </a:rPr>
              <a:t> </a:t>
            </a:r>
            <a:r>
              <a:rPr lang="hu-HU" sz="4400" dirty="0" err="1">
                <a:solidFill>
                  <a:srgbClr val="C00000"/>
                </a:solidFill>
              </a:rPr>
              <a:t>marrow</a:t>
            </a:r>
            <a:r>
              <a:rPr lang="hu-HU" sz="4400" dirty="0">
                <a:solidFill>
                  <a:srgbClr val="C00000"/>
                </a:solidFill>
              </a:rPr>
              <a:t>.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813">
            <a:off x="6047243" y="5689609"/>
            <a:ext cx="2936193" cy="390229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176">
            <a:off x="11768342" y="1030553"/>
            <a:ext cx="3268093" cy="43434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424">
            <a:off x="1498281" y="5598824"/>
            <a:ext cx="3072810" cy="408386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42" y="6025983"/>
            <a:ext cx="4893971" cy="36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csík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TM04033937[[fn=Kondenzcsík]]</Template>
  <TotalTime>1451</TotalTime>
  <Words>478</Words>
  <Application>Microsoft Office PowerPoint</Application>
  <PresentationFormat>Egyéni</PresentationFormat>
  <Paragraphs>73</Paragraphs>
  <Slides>14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4" baseType="lpstr">
      <vt:lpstr>Arial</vt:lpstr>
      <vt:lpstr>Broadway</vt:lpstr>
      <vt:lpstr>Calibri</vt:lpstr>
      <vt:lpstr>Century Gothic</vt:lpstr>
      <vt:lpstr>Tahoma</vt:lpstr>
      <vt:lpstr>Times New Roman</vt:lpstr>
      <vt:lpstr>Verdana</vt:lpstr>
      <vt:lpstr>Wingdings</vt:lpstr>
      <vt:lpstr>Wingdings 3</vt:lpstr>
      <vt:lpstr>Kondenzcsík</vt:lpstr>
      <vt:lpstr>ERASMUS+ FOOD-TOUR:  Fostering Transferable Skills 06.11.2022.-29.11.2022.  </vt:lpstr>
      <vt:lpstr>Germany - Aschaffenburg Geography</vt:lpstr>
      <vt:lpstr>PowerPoint-bemutató</vt:lpstr>
      <vt:lpstr>PowerPoint-bemutató</vt:lpstr>
      <vt:lpstr>PowerPoint-bemutató</vt:lpstr>
      <vt:lpstr>PowerPoint-bemutató</vt:lpstr>
      <vt:lpstr>Our workplace: Schönbusch Kleine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Névtelen terv</dc:title>
  <dc:creator>KissneSzBarbara</dc:creator>
  <cp:lastModifiedBy>KissneSzBarbara</cp:lastModifiedBy>
  <cp:revision>151</cp:revision>
  <dcterms:created xsi:type="dcterms:W3CDTF">2022-03-14T14:52:40Z</dcterms:created>
  <dcterms:modified xsi:type="dcterms:W3CDTF">2023-05-08T06:13:53Z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2022-03-14T00:00:00Z</vt:filetime>
  </property>
  <property fmtid="{D5CDD505-2E9C-101B-9397-08002B2CF9AE}" pid="3" name="Creator">
    <vt:lpwstr>Canva</vt:lpwstr>
  </property>
  <property fmtid="{D5CDD505-2E9C-101B-9397-08002B2CF9AE}" pid="4" name="LastSaved">
    <vt:filetime>2022-03-14T00:00:00Z</vt:filetime>
  </property>
</Properties>
</file>