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03" autoAdjust="0"/>
  </p:normalViewPr>
  <p:slideViewPr>
    <p:cSldViewPr snapToGrid="0">
      <p:cViewPr varScale="1">
        <p:scale>
          <a:sx n="67" d="100"/>
          <a:sy n="67" d="100"/>
        </p:scale>
        <p:origin x="16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51DB-7C00-4D47-B1F1-D3ACD528F993}" type="datetimeFigureOut">
              <a:rPr lang="hu-HU" smtClean="0"/>
              <a:t>2023. 05. 08.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1650-C564-4AB4-9BAD-E6304CA396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112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51DB-7C00-4D47-B1F1-D3ACD528F993}" type="datetimeFigureOut">
              <a:rPr lang="hu-HU" smtClean="0"/>
              <a:t>2023. 05. 08.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1650-C564-4AB4-9BAD-E6304CA396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381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51DB-7C00-4D47-B1F1-D3ACD528F993}" type="datetimeFigureOut">
              <a:rPr lang="hu-HU" smtClean="0"/>
              <a:t>2023. 05. 08.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1650-C564-4AB4-9BAD-E6304CA396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0274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51DB-7C00-4D47-B1F1-D3ACD528F993}" type="datetimeFigureOut">
              <a:rPr lang="hu-HU" smtClean="0"/>
              <a:t>2023. 05. 08.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1650-C564-4AB4-9BAD-E6304CA396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4123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51DB-7C00-4D47-B1F1-D3ACD528F993}" type="datetimeFigureOut">
              <a:rPr lang="hu-HU" smtClean="0"/>
              <a:t>2023. 05. 08.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1650-C564-4AB4-9BAD-E6304CA396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23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51DB-7C00-4D47-B1F1-D3ACD528F993}" type="datetimeFigureOut">
              <a:rPr lang="hu-HU" smtClean="0"/>
              <a:t>2023. 05. 08.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1650-C564-4AB4-9BAD-E6304CA396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427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51DB-7C00-4D47-B1F1-D3ACD528F993}" type="datetimeFigureOut">
              <a:rPr lang="hu-HU" smtClean="0"/>
              <a:t>2023. 05. 08.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1650-C564-4AB4-9BAD-E6304CA396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319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51DB-7C00-4D47-B1F1-D3ACD528F993}" type="datetimeFigureOut">
              <a:rPr lang="hu-HU" smtClean="0"/>
              <a:t>2023. 05. 08.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1650-C564-4AB4-9BAD-E6304CA396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117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51DB-7C00-4D47-B1F1-D3ACD528F993}" type="datetimeFigureOut">
              <a:rPr lang="hu-HU" smtClean="0"/>
              <a:t>2023. 05. 08.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1650-C564-4AB4-9BAD-E6304CA396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693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51DB-7C00-4D47-B1F1-D3ACD528F993}" type="datetimeFigureOut">
              <a:rPr lang="hu-HU" smtClean="0"/>
              <a:t>2023. 05. 08.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1650-C564-4AB4-9BAD-E6304CA396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476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951DB-7C00-4D47-B1F1-D3ACD528F993}" type="datetimeFigureOut">
              <a:rPr lang="hu-HU" smtClean="0"/>
              <a:t>2023. 05. 08.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01650-C564-4AB4-9BAD-E6304CA396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430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951DB-7C00-4D47-B1F1-D3ACD528F993}" type="datetimeFigureOut">
              <a:rPr lang="hu-HU" smtClean="0"/>
              <a:t>2023. 05. 08.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01650-C564-4AB4-9BAD-E6304CA396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565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églalap 94"/>
          <p:cNvSpPr/>
          <p:nvPr/>
        </p:nvSpPr>
        <p:spPr>
          <a:xfrm>
            <a:off x="4515774" y="1132469"/>
            <a:ext cx="5662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spc="100" dirty="0" smtClean="0">
                <a:solidFill>
                  <a:srgbClr val="C00000"/>
                </a:solidFill>
              </a:rPr>
              <a:t>ERASMUS+ FOOD-TOUR Fostering </a:t>
            </a:r>
            <a:r>
              <a:rPr lang="hu-HU" sz="3600" spc="100" dirty="0" err="1" smtClean="0">
                <a:solidFill>
                  <a:srgbClr val="C00000"/>
                </a:solidFill>
              </a:rPr>
              <a:t>Transferable</a:t>
            </a:r>
            <a:r>
              <a:rPr lang="hu-HU" sz="3600" spc="100" dirty="0" smtClean="0">
                <a:solidFill>
                  <a:srgbClr val="C00000"/>
                </a:solidFill>
              </a:rPr>
              <a:t> </a:t>
            </a:r>
            <a:r>
              <a:rPr lang="hu-HU" sz="3600" spc="100" dirty="0" err="1" smtClean="0">
                <a:solidFill>
                  <a:srgbClr val="C00000"/>
                </a:solidFill>
              </a:rPr>
              <a:t>Skills</a:t>
            </a:r>
            <a:r>
              <a:rPr lang="hu-HU" sz="3600" spc="100" dirty="0" smtClean="0">
                <a:solidFill>
                  <a:srgbClr val="C00000"/>
                </a:solidFill>
              </a:rPr>
              <a:t> </a:t>
            </a:r>
            <a:endParaRPr lang="hu-HU" sz="3600" dirty="0"/>
          </a:p>
        </p:txBody>
      </p:sp>
      <p:pic>
        <p:nvPicPr>
          <p:cNvPr id="93" name="Kép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914420" y="165128"/>
            <a:ext cx="2817266" cy="90371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4" name="Kép 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26458" y="149284"/>
            <a:ext cx="641625" cy="75839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2" name="Kép 9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962855" y="149284"/>
            <a:ext cx="1714307" cy="74773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6" name="Téglalap 95"/>
          <p:cNvSpPr/>
          <p:nvPr/>
        </p:nvSpPr>
        <p:spPr>
          <a:xfrm>
            <a:off x="7026458" y="2587774"/>
            <a:ext cx="425768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70000"/>
              </a:lnSpc>
            </a:pPr>
            <a:r>
              <a:rPr lang="hu-HU" sz="2400" dirty="0" err="1">
                <a:solidFill>
                  <a:srgbClr val="FFC000"/>
                </a:solidFill>
                <a:latin typeface="Arial" pitchFamily="34"/>
                <a:cs typeface="Arial" pitchFamily="34"/>
              </a:rPr>
              <a:t>Aschaffenburg</a:t>
            </a:r>
            <a:r>
              <a:rPr lang="hu-HU" sz="2400" dirty="0">
                <a:solidFill>
                  <a:srgbClr val="FFC000"/>
                </a:solidFill>
                <a:latin typeface="Arial" pitchFamily="34"/>
                <a:cs typeface="Arial" pitchFamily="34"/>
              </a:rPr>
              <a:t>; </a:t>
            </a:r>
            <a:r>
              <a:rPr lang="hu-HU" sz="2400" dirty="0" err="1">
                <a:solidFill>
                  <a:srgbClr val="FFC000"/>
                </a:solidFill>
                <a:latin typeface="Arial" pitchFamily="34"/>
                <a:cs typeface="Arial" pitchFamily="34"/>
              </a:rPr>
              <a:t>Germany</a:t>
            </a:r>
            <a:endParaRPr lang="hu-HU" sz="2400" dirty="0">
              <a:solidFill>
                <a:srgbClr val="FFC000"/>
              </a:solidFill>
              <a:latin typeface="Arial" pitchFamily="34"/>
              <a:cs typeface="Arial" pitchFamily="34"/>
            </a:endParaRPr>
          </a:p>
          <a:p>
            <a:pPr lvl="0">
              <a:lnSpc>
                <a:spcPct val="70000"/>
              </a:lnSpc>
            </a:pPr>
            <a:r>
              <a:rPr lang="hu-HU" sz="2400" dirty="0">
                <a:solidFill>
                  <a:srgbClr val="FFC000"/>
                </a:solidFill>
                <a:latin typeface="Arial" pitchFamily="34"/>
                <a:cs typeface="Arial" pitchFamily="34"/>
              </a:rPr>
              <a:t>2022.11.6.-2022.11.29.</a:t>
            </a:r>
          </a:p>
          <a:p>
            <a:pPr lvl="0">
              <a:lnSpc>
                <a:spcPct val="70000"/>
              </a:lnSpc>
            </a:pPr>
            <a:endParaRPr lang="hu-HU" sz="2400" dirty="0">
              <a:solidFill>
                <a:srgbClr val="FFC000"/>
              </a:solidFill>
              <a:latin typeface="Arial" pitchFamily="34"/>
              <a:cs typeface="Arial" pitchFamily="34"/>
            </a:endParaRPr>
          </a:p>
          <a:p>
            <a:pPr lvl="0">
              <a:lnSpc>
                <a:spcPct val="70000"/>
              </a:lnSpc>
            </a:pPr>
            <a:endParaRPr lang="hu-HU" sz="2400" dirty="0">
              <a:solidFill>
                <a:srgbClr val="FFC000"/>
              </a:solidFill>
              <a:latin typeface="Arial" pitchFamily="34"/>
              <a:cs typeface="Arial" pitchFamily="34"/>
            </a:endParaRPr>
          </a:p>
          <a:p>
            <a:pPr lvl="0">
              <a:lnSpc>
                <a:spcPct val="70000"/>
              </a:lnSpc>
            </a:pPr>
            <a:r>
              <a:rPr lang="hu-HU" sz="2400" dirty="0" err="1">
                <a:solidFill>
                  <a:srgbClr val="FFC000"/>
                </a:solidFill>
                <a:latin typeface="Arial" pitchFamily="34"/>
                <a:cs typeface="Arial" pitchFamily="34"/>
              </a:rPr>
              <a:t>Placement</a:t>
            </a:r>
            <a:r>
              <a:rPr lang="hu-HU" sz="2400" dirty="0">
                <a:solidFill>
                  <a:srgbClr val="FFC000"/>
                </a:solidFill>
                <a:latin typeface="Arial" pitchFamily="34"/>
                <a:cs typeface="Arial" pitchFamily="34"/>
              </a:rPr>
              <a:t>: </a:t>
            </a:r>
            <a:r>
              <a:rPr lang="hu-HU" sz="2400" dirty="0" err="1">
                <a:solidFill>
                  <a:srgbClr val="FFC000"/>
                </a:solidFill>
                <a:latin typeface="Arial" pitchFamily="34"/>
                <a:cs typeface="Arial" pitchFamily="34"/>
              </a:rPr>
              <a:t>Confiserie</a:t>
            </a:r>
            <a:r>
              <a:rPr lang="hu-HU" sz="2400" dirty="0">
                <a:solidFill>
                  <a:srgbClr val="FFC000"/>
                </a:solidFill>
                <a:latin typeface="Arial" pitchFamily="34"/>
                <a:cs typeface="Arial" pitchFamily="34"/>
              </a:rPr>
              <a:t> Fischer</a:t>
            </a:r>
          </a:p>
          <a:p>
            <a:pPr lvl="0">
              <a:lnSpc>
                <a:spcPct val="70000"/>
              </a:lnSpc>
            </a:pPr>
            <a:r>
              <a:rPr lang="hu-HU" sz="2400" dirty="0">
                <a:solidFill>
                  <a:srgbClr val="FFC000"/>
                </a:solidFill>
                <a:latin typeface="Arial" pitchFamily="34"/>
                <a:cs typeface="Arial" pitchFamily="34"/>
              </a:rPr>
              <a:t>Made </a:t>
            </a:r>
            <a:r>
              <a:rPr lang="hu-HU" sz="2400" dirty="0" err="1">
                <a:solidFill>
                  <a:srgbClr val="FFC000"/>
                </a:solidFill>
                <a:latin typeface="Arial" pitchFamily="34"/>
                <a:cs typeface="Arial" pitchFamily="34"/>
              </a:rPr>
              <a:t>by</a:t>
            </a:r>
            <a:r>
              <a:rPr lang="hu-HU" sz="2400" dirty="0">
                <a:solidFill>
                  <a:srgbClr val="FFC000"/>
                </a:solidFill>
                <a:latin typeface="Arial" pitchFamily="34"/>
                <a:cs typeface="Arial" pitchFamily="34"/>
              </a:rPr>
              <a:t>:</a:t>
            </a:r>
          </a:p>
          <a:p>
            <a:pPr lvl="0">
              <a:lnSpc>
                <a:spcPct val="70000"/>
              </a:lnSpc>
            </a:pPr>
            <a:r>
              <a:rPr lang="hu-HU" sz="2400" dirty="0">
                <a:solidFill>
                  <a:srgbClr val="FFC000"/>
                </a:solidFill>
                <a:latin typeface="Arial" pitchFamily="34"/>
                <a:cs typeface="Arial" pitchFamily="34"/>
              </a:rPr>
              <a:t>	 Lakatos Jázmin Mária</a:t>
            </a:r>
          </a:p>
          <a:p>
            <a:pPr lvl="0">
              <a:lnSpc>
                <a:spcPct val="70000"/>
              </a:lnSpc>
            </a:pPr>
            <a:r>
              <a:rPr lang="hu-HU" sz="2400" dirty="0">
                <a:solidFill>
                  <a:srgbClr val="FFC000"/>
                </a:solidFill>
                <a:latin typeface="Arial" pitchFamily="34"/>
                <a:cs typeface="Arial" pitchFamily="34"/>
              </a:rPr>
              <a:t>	 Mészáros Veronika</a:t>
            </a:r>
          </a:p>
        </p:txBody>
      </p:sp>
      <p:sp>
        <p:nvSpPr>
          <p:cNvPr id="98" name="Szövegdoboz 10"/>
          <p:cNvSpPr txBox="1"/>
          <p:nvPr/>
        </p:nvSpPr>
        <p:spPr>
          <a:xfrm>
            <a:off x="896023" y="6439123"/>
            <a:ext cx="10388115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13716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hu-HU" sz="1200" b="0" i="0" u="none" strike="noStrike" kern="1200" cap="none" spc="0" baseline="0" dirty="0">
                <a:solidFill>
                  <a:srgbClr val="FFC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A</a:t>
            </a:r>
            <a:r>
              <a:rPr lang="hu-HU" sz="12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 </a:t>
            </a:r>
            <a:r>
              <a:rPr lang="hu-HU" sz="1200" b="0" i="0" u="none" strike="noStrike" kern="1200" cap="none" spc="0" baseline="0" dirty="0">
                <a:solidFill>
                  <a:srgbClr val="FFC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projektet az Európai Unió támogatta. A kiadványban (közleményben) megjelentek nem szükségszerűen tükrözik az Európai Bizottság nézeteit</a:t>
            </a:r>
            <a:r>
              <a:rPr lang="hu-HU" sz="1200" b="0" i="0" u="none" strike="noStrike" kern="1200" cap="none" spc="0" baseline="0" dirty="0">
                <a:solidFill>
                  <a:srgbClr val="000000"/>
                </a:solidFill>
                <a:uFillTx/>
                <a:latin typeface="Tahoma" pitchFamily="34"/>
                <a:ea typeface="Tahoma" pitchFamily="34"/>
                <a:cs typeface="Tahoma" pitchFamily="34"/>
              </a:rPr>
              <a:t>.</a:t>
            </a:r>
          </a:p>
        </p:txBody>
      </p:sp>
      <p:pic>
        <p:nvPicPr>
          <p:cNvPr id="97" name="Kép 11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1854" y="2396944"/>
            <a:ext cx="4275991" cy="30417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12355277" y="1122363"/>
            <a:ext cx="9144000" cy="2387600"/>
          </a:xfrm>
        </p:spPr>
        <p:txBody>
          <a:bodyPr/>
          <a:lstStyle/>
          <a:p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-12355277" y="3602038"/>
            <a:ext cx="9144000" cy="1655762"/>
          </a:xfrm>
        </p:spPr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612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1222169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2594407" y="190480"/>
            <a:ext cx="8610603" cy="609797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 smtClean="0">
                <a:solidFill>
                  <a:srgbClr val="C00000"/>
                </a:solidFill>
                <a:latin typeface="+mn-lt"/>
              </a:rPr>
              <a:t>Daily </a:t>
            </a:r>
            <a:r>
              <a:rPr lang="hu-HU" sz="3600" b="1" dirty="0" err="1" smtClean="0">
                <a:solidFill>
                  <a:srgbClr val="C00000"/>
                </a:solidFill>
                <a:latin typeface="+mn-lt"/>
              </a:rPr>
              <a:t>tasks</a:t>
            </a:r>
            <a:endParaRPr lang="hu-H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1104050" y="991030"/>
            <a:ext cx="6726737" cy="2597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Measur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ing</a:t>
            </a:r>
            <a:r>
              <a:rPr lang="en-US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, cutting and </a:t>
            </a:r>
            <a:r>
              <a:rPr lang="en-US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decorat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ing</a:t>
            </a:r>
            <a:r>
              <a:rPr lang="en-US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 of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the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cakes 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Mastering how to make pastries</a:t>
            </a: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Putting products on the counter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for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customers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to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see</a:t>
            </a:r>
            <a:endParaRPr lang="en-US" dirty="0" smtClean="0">
              <a:solidFill>
                <a:srgbClr val="FFC000"/>
              </a:solidFill>
              <a:latin typeface="Arial" pitchFamily="34"/>
              <a:cs typeface="Arial" pitchFamily="34"/>
            </a:endParaRPr>
          </a:p>
          <a:p>
            <a:pPr marL="457200" indent="-457200" algn="l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Product packaging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for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 a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first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adven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day</a:t>
            </a:r>
            <a:endParaRPr lang="hu-HU" dirty="0" smtClean="0">
              <a:solidFill>
                <a:srgbClr val="FFC000"/>
              </a:solidFill>
              <a:latin typeface="Arial" pitchFamily="34"/>
              <a:cs typeface="Arial" pitchFamily="34"/>
            </a:endParaRPr>
          </a:p>
          <a:p>
            <a:endParaRPr lang="hu-HU" dirty="0">
              <a:solidFill>
                <a:srgbClr val="DF2E28"/>
              </a:solidFill>
            </a:endParaRPr>
          </a:p>
        </p:txBody>
      </p:sp>
      <p:pic>
        <p:nvPicPr>
          <p:cNvPr id="6" name="Kép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248" y="3509963"/>
            <a:ext cx="2382227" cy="30127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53516">
            <a:off x="8404781" y="1217776"/>
            <a:ext cx="2619975" cy="34933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031" y="3509963"/>
            <a:ext cx="2259579" cy="301277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69973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1222032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1707569" y="187668"/>
            <a:ext cx="8610603" cy="578039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 smtClean="0">
                <a:solidFill>
                  <a:srgbClr val="FFC000"/>
                </a:solidFill>
                <a:latin typeface="+mn-lt"/>
              </a:rPr>
              <a:t>Products </a:t>
            </a:r>
            <a:r>
              <a:rPr lang="hu-HU" sz="3600" b="1" dirty="0" err="1" smtClean="0">
                <a:solidFill>
                  <a:srgbClr val="FFC000"/>
                </a:solidFill>
                <a:latin typeface="+mn-lt"/>
              </a:rPr>
              <a:t>that</a:t>
            </a:r>
            <a:r>
              <a:rPr lang="hu-HU" sz="3600" b="1" dirty="0" smtClean="0">
                <a:solidFill>
                  <a:srgbClr val="FFC000"/>
                </a:solidFill>
                <a:latin typeface="+mn-lt"/>
              </a:rPr>
              <a:t> we made</a:t>
            </a:r>
            <a:endParaRPr lang="hu-HU" sz="36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307768" y="947436"/>
            <a:ext cx="3678085" cy="3884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Christmas cakes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Bonbons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Ganache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Chocolate figurines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Making biscuits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Shaping breads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Pretzel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u-HU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hu-HU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63935">
            <a:off x="3637768" y="1480682"/>
            <a:ext cx="3891893" cy="416813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Kép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84478">
            <a:off x="8205473" y="1092844"/>
            <a:ext cx="3108737" cy="414499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53942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0"/>
            <a:ext cx="12212128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3147821" y="348923"/>
            <a:ext cx="6022617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 err="1" smtClean="0">
                <a:latin typeface="Arial" pitchFamily="34"/>
                <a:cs typeface="Arial" pitchFamily="34"/>
              </a:rPr>
              <a:t>Haccp</a:t>
            </a:r>
            <a:r>
              <a:rPr lang="hu-HU" dirty="0" smtClean="0">
                <a:latin typeface="Arial" pitchFamily="34"/>
                <a:cs typeface="Arial" pitchFamily="34"/>
              </a:rPr>
              <a:t> </a:t>
            </a:r>
            <a:r>
              <a:rPr lang="en-US" dirty="0" smtClean="0">
                <a:latin typeface="Arial" pitchFamily="34"/>
                <a:cs typeface="Arial" pitchFamily="34"/>
              </a:rPr>
              <a:t>according to the preparation processes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itchFamily="34"/>
                <a:cs typeface="Arial" pitchFamily="34"/>
              </a:rPr>
              <a:t>Separate waste collection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dirty="0" smtClean="0">
                <a:latin typeface="Arial" pitchFamily="34"/>
                <a:cs typeface="Arial" pitchFamily="34"/>
              </a:rPr>
              <a:t>Environmentally degradable packaging materials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dirty="0" err="1" smtClean="0">
                <a:latin typeface="Arial" pitchFamily="34"/>
                <a:cs typeface="Arial" pitchFamily="34"/>
              </a:rPr>
              <a:t>Only</a:t>
            </a:r>
            <a:r>
              <a:rPr lang="hu-HU" dirty="0" smtClean="0">
                <a:latin typeface="Arial" pitchFamily="34"/>
                <a:cs typeface="Arial" pitchFamily="34"/>
              </a:rPr>
              <a:t> </a:t>
            </a:r>
            <a:r>
              <a:rPr lang="hu-HU" dirty="0" err="1" smtClean="0">
                <a:latin typeface="Arial" pitchFamily="34"/>
                <a:cs typeface="Arial" pitchFamily="34"/>
              </a:rPr>
              <a:t>using</a:t>
            </a:r>
            <a:r>
              <a:rPr lang="hu-HU" dirty="0" smtClean="0">
                <a:latin typeface="Arial" pitchFamily="34"/>
                <a:cs typeface="Arial" pitchFamily="34"/>
              </a:rPr>
              <a:t> </a:t>
            </a:r>
            <a:r>
              <a:rPr lang="en-US" dirty="0" smtClean="0">
                <a:latin typeface="Arial" pitchFamily="34"/>
                <a:cs typeface="Arial" pitchFamily="34"/>
              </a:rPr>
              <a:t>chemical-free cleaning products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28410">
            <a:off x="533171" y="1939002"/>
            <a:ext cx="3177714" cy="422449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1189">
            <a:off x="6962573" y="3114287"/>
            <a:ext cx="4275420" cy="319196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00975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Csoportba foglalás 3"/>
          <p:cNvGrpSpPr/>
          <p:nvPr/>
        </p:nvGrpSpPr>
        <p:grpSpPr>
          <a:xfrm>
            <a:off x="-1" y="0"/>
            <a:ext cx="12194989" cy="6858000"/>
            <a:chOff x="-12055238" y="0"/>
            <a:chExt cx="11728938" cy="6858000"/>
          </a:xfrm>
        </p:grpSpPr>
        <p:sp>
          <p:nvSpPr>
            <p:cNvPr id="9" name="Téglalap 8"/>
            <p:cNvSpPr/>
            <p:nvPr/>
          </p:nvSpPr>
          <p:spPr>
            <a:xfrm>
              <a:off x="-12055238" y="0"/>
              <a:ext cx="11728938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" name="Cím 1"/>
            <p:cNvSpPr txBox="1">
              <a:spLocks/>
            </p:cNvSpPr>
            <p:nvPr/>
          </p:nvSpPr>
          <p:spPr>
            <a:xfrm>
              <a:off x="-10205871" y="19205"/>
              <a:ext cx="8610603" cy="738272"/>
            </a:xfrm>
            <a:prstGeom prst="rect">
              <a:avLst/>
            </a:prstGeom>
          </p:spPr>
          <p:txBody>
            <a:bodyPr vert="horz" lIns="91440" tIns="45720" rIns="91440" bIns="45720" rtlCol="0" anchor="b" anchorCtr="1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u-HU" sz="3600" dirty="0" err="1" smtClean="0">
                  <a:latin typeface="Calibri"/>
                </a:rPr>
                <a:t>Thanks</a:t>
              </a:r>
              <a:r>
                <a:rPr lang="hu-HU" sz="3600" dirty="0" smtClean="0">
                  <a:latin typeface="Calibri"/>
                </a:rPr>
                <a:t> </a:t>
              </a:r>
              <a:r>
                <a:rPr lang="hu-HU" sz="3600" dirty="0" err="1" smtClean="0">
                  <a:latin typeface="Calibri"/>
                </a:rPr>
                <a:t>for</a:t>
              </a:r>
              <a:r>
                <a:rPr lang="hu-HU" sz="3600" dirty="0" smtClean="0">
                  <a:latin typeface="Calibri"/>
                </a:rPr>
                <a:t> </a:t>
              </a:r>
              <a:r>
                <a:rPr lang="hu-HU" sz="3600" dirty="0" err="1" smtClean="0">
                  <a:latin typeface="Calibri"/>
                </a:rPr>
                <a:t>everyhing</a:t>
              </a:r>
              <a:r>
                <a:rPr lang="hu-HU" sz="3600" dirty="0" smtClean="0">
                  <a:latin typeface="Calibri"/>
                </a:rPr>
                <a:t> </a:t>
              </a:r>
              <a:r>
                <a:rPr lang="hu-HU" sz="3600" dirty="0" err="1" smtClean="0">
                  <a:latin typeface="Calibri"/>
                </a:rPr>
                <a:t>to</a:t>
              </a:r>
              <a:r>
                <a:rPr lang="hu-HU" sz="3600" dirty="0" smtClean="0">
                  <a:latin typeface="Calibri"/>
                </a:rPr>
                <a:t>:</a:t>
              </a:r>
              <a:endParaRPr lang="hu-HU" sz="3600" dirty="0">
                <a:latin typeface="Calibri"/>
              </a:endParaRPr>
            </a:p>
          </p:txBody>
        </p:sp>
        <p:sp>
          <p:nvSpPr>
            <p:cNvPr id="7" name="Tartalom helye 2"/>
            <p:cNvSpPr txBox="1">
              <a:spLocks/>
            </p:cNvSpPr>
            <p:nvPr/>
          </p:nvSpPr>
          <p:spPr>
            <a:xfrm>
              <a:off x="-9530094" y="1603261"/>
              <a:ext cx="6469351" cy="405427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hu-HU" sz="2800" dirty="0" smtClean="0">
                  <a:solidFill>
                    <a:srgbClr val="C00000"/>
                  </a:solidFill>
                  <a:latin typeface="Arial" pitchFamily="34"/>
                  <a:cs typeface="Arial" pitchFamily="34"/>
                </a:rPr>
                <a:t>The European Union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hu-HU" sz="2800" dirty="0" smtClean="0">
                  <a:solidFill>
                    <a:srgbClr val="C00000"/>
                  </a:solidFill>
                  <a:latin typeface="Arial" pitchFamily="34"/>
                  <a:cs typeface="Arial" pitchFamily="34"/>
                </a:rPr>
                <a:t>The Erasmus+ </a:t>
              </a:r>
              <a:r>
                <a:rPr lang="hu-HU" sz="2800" dirty="0" err="1" smtClean="0">
                  <a:solidFill>
                    <a:srgbClr val="C00000"/>
                  </a:solidFill>
                  <a:latin typeface="Arial" pitchFamily="34"/>
                  <a:cs typeface="Arial" pitchFamily="34"/>
                </a:rPr>
                <a:t>Food</a:t>
              </a:r>
              <a:r>
                <a:rPr lang="hu-HU" sz="2800" dirty="0">
                  <a:solidFill>
                    <a:srgbClr val="C00000"/>
                  </a:solidFill>
                  <a:latin typeface="Arial" pitchFamily="34"/>
                  <a:cs typeface="Arial" pitchFamily="34"/>
                </a:rPr>
                <a:t>-</a:t>
              </a:r>
              <a:r>
                <a:rPr lang="hu-HU" sz="2800" dirty="0" smtClean="0">
                  <a:solidFill>
                    <a:srgbClr val="C00000"/>
                  </a:solidFill>
                  <a:latin typeface="Arial" pitchFamily="34"/>
                  <a:cs typeface="Arial" pitchFamily="34"/>
                </a:rPr>
                <a:t>Tour program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hu-HU" sz="2800" dirty="0" smtClean="0">
                  <a:solidFill>
                    <a:srgbClr val="C00000"/>
                  </a:solidFill>
                  <a:latin typeface="Arial" pitchFamily="34"/>
                  <a:cs typeface="Arial" pitchFamily="34"/>
                </a:rPr>
                <a:t>The </a:t>
              </a:r>
              <a:r>
                <a:rPr lang="hu-HU" sz="2800" dirty="0" err="1" smtClean="0">
                  <a:solidFill>
                    <a:srgbClr val="C00000"/>
                  </a:solidFill>
                  <a:latin typeface="Arial" pitchFamily="34"/>
                  <a:cs typeface="Arial" pitchFamily="34"/>
                </a:rPr>
                <a:t>Aschaffenburg</a:t>
              </a:r>
              <a:r>
                <a:rPr lang="hu-HU" sz="2800" dirty="0" smtClean="0">
                  <a:solidFill>
                    <a:srgbClr val="C00000"/>
                  </a:solidFill>
                  <a:latin typeface="Arial" pitchFamily="34"/>
                  <a:cs typeface="Arial" pitchFamily="34"/>
                </a:rPr>
                <a:t> </a:t>
              </a:r>
              <a:r>
                <a:rPr lang="hu-HU" sz="2800" dirty="0" err="1" smtClean="0">
                  <a:solidFill>
                    <a:srgbClr val="C00000"/>
                  </a:solidFill>
                  <a:latin typeface="Arial" pitchFamily="34"/>
                  <a:cs typeface="Arial" pitchFamily="34"/>
                </a:rPr>
                <a:t>School</a:t>
              </a:r>
              <a:r>
                <a:rPr lang="hu-HU" sz="2800" dirty="0" smtClean="0">
                  <a:solidFill>
                    <a:srgbClr val="C00000"/>
                  </a:solidFill>
                  <a:latin typeface="Arial" pitchFamily="34"/>
                  <a:cs typeface="Arial" pitchFamily="34"/>
                </a:rPr>
                <a:t> Centre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C000"/>
                  </a:solidFill>
                  <a:latin typeface="Arial" pitchFamily="34"/>
                  <a:cs typeface="Arial" pitchFamily="34"/>
                </a:rPr>
                <a:t>Vocational Training Center of Miskolc, </a:t>
              </a:r>
              <a:r>
                <a:rPr lang="en-US" sz="2800" dirty="0" err="1">
                  <a:solidFill>
                    <a:srgbClr val="FFC000"/>
                  </a:solidFill>
                  <a:latin typeface="Arial" pitchFamily="34"/>
                  <a:cs typeface="Arial" pitchFamily="34"/>
                </a:rPr>
                <a:t>István</a:t>
              </a:r>
              <a:r>
                <a:rPr lang="en-US" sz="2800" dirty="0">
                  <a:solidFill>
                    <a:srgbClr val="FFC000"/>
                  </a:solidFill>
                  <a:latin typeface="Arial" pitchFamily="34"/>
                  <a:cs typeface="Arial" pitchFamily="34"/>
                </a:rPr>
                <a:t> </a:t>
              </a:r>
              <a:r>
                <a:rPr lang="en-US" sz="2800" dirty="0" err="1">
                  <a:solidFill>
                    <a:srgbClr val="FFC000"/>
                  </a:solidFill>
                  <a:latin typeface="Arial" pitchFamily="34"/>
                  <a:cs typeface="Arial" pitchFamily="34"/>
                </a:rPr>
                <a:t>Szentpáli</a:t>
              </a:r>
              <a:r>
                <a:rPr lang="en-US" sz="2800" dirty="0">
                  <a:solidFill>
                    <a:srgbClr val="FFC000"/>
                  </a:solidFill>
                  <a:latin typeface="Arial" pitchFamily="34"/>
                  <a:cs typeface="Arial" pitchFamily="34"/>
                </a:rPr>
                <a:t> Technical and Vocational School of Catering and </a:t>
              </a:r>
              <a:r>
                <a:rPr lang="en-US" sz="2800" dirty="0" smtClean="0">
                  <a:solidFill>
                    <a:srgbClr val="FFC000"/>
                  </a:solidFill>
                  <a:latin typeface="Arial" pitchFamily="34"/>
                  <a:cs typeface="Arial" pitchFamily="34"/>
                </a:rPr>
                <a:t>Trade</a:t>
              </a:r>
              <a:endParaRPr lang="hu-HU" sz="2800" smtClean="0">
                <a:solidFill>
                  <a:srgbClr val="FFC000"/>
                </a:solidFill>
                <a:latin typeface="Arial" pitchFamily="34"/>
                <a:cs typeface="Arial" pitchFamily="34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hu-HU" sz="2800" smtClean="0">
                  <a:solidFill>
                    <a:srgbClr val="FFC000"/>
                  </a:solidFill>
                  <a:latin typeface="Arial" pitchFamily="34"/>
                  <a:cs typeface="Arial" pitchFamily="34"/>
                </a:rPr>
                <a:t>Confiserie</a:t>
              </a:r>
              <a:r>
                <a:rPr lang="hu-HU" sz="2800" dirty="0" smtClean="0">
                  <a:solidFill>
                    <a:srgbClr val="FFC000"/>
                  </a:solidFill>
                  <a:latin typeface="Arial" pitchFamily="34"/>
                  <a:cs typeface="Arial" pitchFamily="34"/>
                </a:rPr>
                <a:t> Fischer</a:t>
              </a:r>
              <a:endParaRPr lang="hu-HU" sz="2800" dirty="0">
                <a:solidFill>
                  <a:srgbClr val="FFC000"/>
                </a:solidFill>
                <a:latin typeface="Arial" pitchFamily="34"/>
                <a:cs typeface="Arial" pitchFamily="34"/>
              </a:endParaRPr>
            </a:p>
          </p:txBody>
        </p:sp>
        <p:sp>
          <p:nvSpPr>
            <p:cNvPr id="8" name="Szövegdoboz 10"/>
            <p:cNvSpPr txBox="1"/>
            <p:nvPr/>
          </p:nvSpPr>
          <p:spPr>
            <a:xfrm>
              <a:off x="-11085342" y="6227378"/>
              <a:ext cx="10363827" cy="27699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13716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hu-HU" sz="1200" b="0" i="0" u="none" strike="noStrike" kern="1200" cap="none" spc="0" baseline="0" dirty="0">
                  <a:uFillTx/>
                  <a:latin typeface="Tahoma" pitchFamily="34"/>
                  <a:ea typeface="Tahoma" pitchFamily="34"/>
                  <a:cs typeface="Tahoma" pitchFamily="34"/>
                </a:rPr>
                <a:t>A projektet az Európai Unió támogatta. </a:t>
              </a:r>
              <a:r>
                <a:rPr lang="hu-HU" sz="1200" b="0" i="0" u="none" strike="noStrike" kern="1200" cap="none" spc="0" baseline="0" dirty="0">
                  <a:solidFill>
                    <a:srgbClr val="C00000"/>
                  </a:solidFill>
                  <a:uFillTx/>
                  <a:latin typeface="Tahoma" pitchFamily="34"/>
                  <a:ea typeface="Tahoma" pitchFamily="34"/>
                  <a:cs typeface="Tahoma" pitchFamily="34"/>
                </a:rPr>
                <a:t>A kiadványban (közleményben) megjelentek nem szükség</a:t>
              </a:r>
              <a:r>
                <a:rPr lang="hu-HU" sz="1200" b="0" i="0" u="none" strike="noStrike" kern="1200" cap="none" spc="0" baseline="0" dirty="0">
                  <a:solidFill>
                    <a:srgbClr val="FFC000"/>
                  </a:solidFill>
                  <a:uFillTx/>
                  <a:latin typeface="Tahoma" pitchFamily="34"/>
                  <a:ea typeface="Tahoma" pitchFamily="34"/>
                  <a:cs typeface="Tahoma" pitchFamily="34"/>
                </a:rPr>
                <a:t>szerűen</a:t>
              </a:r>
              <a:r>
                <a:rPr lang="hu-HU" sz="1200" b="0" i="0" u="none" strike="noStrike" kern="1200" cap="none" spc="0" baseline="0" dirty="0">
                  <a:solidFill>
                    <a:srgbClr val="C00000"/>
                  </a:solidFill>
                  <a:uFillTx/>
                  <a:latin typeface="Tahoma" pitchFamily="34"/>
                  <a:ea typeface="Tahoma" pitchFamily="34"/>
                  <a:cs typeface="Tahoma" pitchFamily="34"/>
                </a:rPr>
                <a:t> </a:t>
              </a:r>
              <a:r>
                <a:rPr lang="hu-HU" sz="1200" b="0" i="0" u="none" strike="noStrike" kern="1200" cap="none" spc="0" baseline="0" dirty="0">
                  <a:solidFill>
                    <a:srgbClr val="FFC000"/>
                  </a:solidFill>
                  <a:uFillTx/>
                  <a:latin typeface="Tahoma" pitchFamily="34"/>
                  <a:ea typeface="Tahoma" pitchFamily="34"/>
                  <a:cs typeface="Tahoma" pitchFamily="34"/>
                </a:rPr>
                <a:t>tükrözik az Európai Bizottság nézeteit.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12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12191658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artalom helye 2"/>
          <p:cNvSpPr txBox="1">
            <a:spLocks/>
          </p:cNvSpPr>
          <p:nvPr/>
        </p:nvSpPr>
        <p:spPr>
          <a:xfrm>
            <a:off x="-609599" y="1839847"/>
            <a:ext cx="8825140" cy="2840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defTabSz="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hu-HU" dirty="0" smtClean="0">
              <a:solidFill>
                <a:srgbClr val="FFC000"/>
              </a:solidFill>
              <a:latin typeface="Arial" pitchFamily="34"/>
              <a:cs typeface="Arial" pitchFamily="34"/>
            </a:endParaRPr>
          </a:p>
          <a:p>
            <a:pPr marL="514350" indent="-514350" defTabSz="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hu-HU" dirty="0">
              <a:solidFill>
                <a:srgbClr val="FFC000"/>
              </a:solidFill>
              <a:latin typeface="Arial" pitchFamily="34"/>
              <a:cs typeface="Arial" pitchFamily="34"/>
            </a:endParaRPr>
          </a:p>
          <a:p>
            <a:pPr marL="514350" indent="-514350" defTabSz="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Germany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: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Beruffschule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 III.</a:t>
            </a:r>
          </a:p>
          <a:p>
            <a:pPr marL="514350" indent="-514350" defTabSz="457200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Hungary: </a:t>
            </a:r>
            <a:r>
              <a:rPr lang="en-US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Vocational Training Center of Miskolc, </a:t>
            </a:r>
            <a:r>
              <a:rPr lang="en-US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István</a:t>
            </a:r>
            <a:r>
              <a:rPr lang="en-US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Szentpáli</a:t>
            </a:r>
            <a:r>
              <a:rPr lang="en-US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 Technical and Vocational School of Catering and Trade</a:t>
            </a:r>
            <a:endParaRPr lang="hu-HU" dirty="0" smtClean="0">
              <a:solidFill>
                <a:srgbClr val="FFC000"/>
              </a:solidFill>
              <a:latin typeface="Arial" pitchFamily="34"/>
              <a:cs typeface="Arial" pitchFamily="34"/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</a:pPr>
            <a:endParaRPr lang="hu-HU" dirty="0" smtClean="0">
              <a:solidFill>
                <a:srgbClr val="DF2E28"/>
              </a:solidFill>
            </a:endParaRPr>
          </a:p>
          <a:p>
            <a:endParaRPr lang="hu-HU" dirty="0">
              <a:solidFill>
                <a:srgbClr val="DF2E28"/>
              </a:solidFill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67269">
            <a:off x="8127347" y="3067627"/>
            <a:ext cx="3273657" cy="2844614"/>
          </a:xfrm>
          <a:prstGeom prst="rect">
            <a:avLst/>
          </a:prstGeom>
          <a:noFill/>
          <a:ln w="9528" cap="flat">
            <a:solidFill>
              <a:srgbClr val="FDFDFD"/>
            </a:solidFill>
            <a:prstDash val="solid"/>
            <a:miter/>
          </a:ln>
        </p:spPr>
      </p:pic>
      <p:sp>
        <p:nvSpPr>
          <p:cNvPr id="8" name="Téglalap 7"/>
          <p:cNvSpPr/>
          <p:nvPr/>
        </p:nvSpPr>
        <p:spPr>
          <a:xfrm>
            <a:off x="-609599" y="111146"/>
            <a:ext cx="11139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ct val="0"/>
              </a:spcBef>
              <a:defRPr/>
            </a:pPr>
            <a:r>
              <a:rPr lang="hu-HU" altLang="hu-HU" sz="3600" b="1" dirty="0">
                <a:cs typeface="Times New Roman" panose="02020603050405020304" pitchFamily="18" charset="0"/>
              </a:rPr>
              <a:t>Partner </a:t>
            </a:r>
            <a:r>
              <a:rPr lang="hu-HU" altLang="hu-HU" sz="3600" b="1" dirty="0" err="1">
                <a:cs typeface="Times New Roman" panose="02020603050405020304" pitchFamily="18" charset="0"/>
              </a:rPr>
              <a:t>School</a:t>
            </a:r>
            <a:r>
              <a:rPr lang="hu-HU" altLang="hu-HU" sz="3600" b="1" dirty="0">
                <a:cs typeface="Times New Roman" panose="02020603050405020304" pitchFamily="18" charset="0"/>
              </a:rPr>
              <a:t> </a:t>
            </a:r>
            <a:r>
              <a:rPr lang="hu-HU" altLang="hu-HU" sz="3600" b="1" dirty="0" err="1">
                <a:cs typeface="Times New Roman" panose="02020603050405020304" pitchFamily="18" charset="0"/>
              </a:rPr>
              <a:t>Connection</a:t>
            </a:r>
            <a:r>
              <a:rPr lang="hu-HU" altLang="hu-HU" sz="3600" b="1" dirty="0">
                <a:cs typeface="Times New Roman" panose="02020603050405020304" pitchFamily="18" charset="0"/>
              </a:rPr>
              <a:t>:</a:t>
            </a:r>
          </a:p>
          <a:p>
            <a:pPr lvl="0" algn="ctr" defTabSz="457200">
              <a:spcBef>
                <a:spcPct val="0"/>
              </a:spcBef>
              <a:defRPr/>
            </a:pPr>
            <a:r>
              <a:rPr lang="hu-HU" sz="3600" b="1" dirty="0">
                <a:cs typeface="Times New Roman" panose="02020603050405020304" pitchFamily="18" charset="0"/>
              </a:rPr>
              <a:t>20</a:t>
            </a:r>
            <a:r>
              <a:rPr lang="en-IE" sz="3600" b="1" dirty="0">
                <a:cs typeface="Times New Roman" panose="02020603050405020304" pitchFamily="18" charset="0"/>
              </a:rPr>
              <a:t>2</a:t>
            </a:r>
            <a:r>
              <a:rPr lang="hu-HU" sz="3600" b="1" dirty="0">
                <a:cs typeface="Times New Roman" panose="02020603050405020304" pitchFamily="18" charset="0"/>
              </a:rPr>
              <a:t>2 Erasmus+ FOOD-TOUR </a:t>
            </a:r>
            <a:br>
              <a:rPr lang="hu-HU" sz="3600" b="1" dirty="0">
                <a:cs typeface="Times New Roman" panose="02020603050405020304" pitchFamily="18" charset="0"/>
              </a:rPr>
            </a:br>
            <a:r>
              <a:rPr lang="hu-HU" sz="3600" b="1" dirty="0" smtClean="0">
                <a:cs typeface="Times New Roman" panose="02020603050405020304" pitchFamily="18" charset="0"/>
              </a:rPr>
              <a:t>(</a:t>
            </a:r>
            <a:r>
              <a:rPr lang="hu-HU" sz="3600" b="1" dirty="0" err="1" smtClean="0">
                <a:cs typeface="Times New Roman" panose="02020603050405020304" pitchFamily="18" charset="0"/>
              </a:rPr>
              <a:t>Aschaffenburg</a:t>
            </a:r>
            <a:r>
              <a:rPr lang="hu-HU" sz="3600" b="1" dirty="0" smtClean="0">
                <a:cs typeface="Times New Roman" panose="02020603050405020304" pitchFamily="18" charset="0"/>
              </a:rPr>
              <a:t> </a:t>
            </a:r>
            <a:r>
              <a:rPr lang="hu-HU" sz="3600" b="1" dirty="0">
                <a:cs typeface="Times New Roman" panose="02020603050405020304" pitchFamily="18" charset="0"/>
              </a:rPr>
              <a:t>– </a:t>
            </a:r>
            <a:r>
              <a:rPr lang="hu-HU" sz="3600" b="1" dirty="0" smtClean="0">
                <a:cs typeface="Times New Roman" panose="02020603050405020304" pitchFamily="18" charset="0"/>
              </a:rPr>
              <a:t>Miskolc)</a:t>
            </a:r>
          </a:p>
          <a:p>
            <a:pPr lvl="0" algn="ctr" defTabSz="457200">
              <a:spcBef>
                <a:spcPct val="0"/>
              </a:spcBef>
              <a:defRPr/>
            </a:pP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42578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0"/>
            <a:ext cx="1221708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110837" y="0"/>
            <a:ext cx="11603980" cy="104811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 err="1" smtClean="0">
                <a:solidFill>
                  <a:srgbClr val="DF2E28"/>
                </a:solidFill>
                <a:latin typeface="Calibri"/>
              </a:rPr>
              <a:t>Germany</a:t>
            </a:r>
            <a:r>
              <a:rPr lang="hu-HU" sz="3600" b="1" dirty="0" smtClean="0">
                <a:solidFill>
                  <a:srgbClr val="DF2E28"/>
                </a:solidFill>
                <a:latin typeface="Calibri"/>
              </a:rPr>
              <a:t> – </a:t>
            </a:r>
            <a:r>
              <a:rPr lang="hu-HU" sz="3600" b="1" dirty="0" err="1" smtClean="0">
                <a:solidFill>
                  <a:srgbClr val="DF2E28"/>
                </a:solidFill>
                <a:latin typeface="Calibri"/>
              </a:rPr>
              <a:t>Aschaffenburg</a:t>
            </a:r>
            <a:r>
              <a:rPr lang="hu-HU" sz="3600" b="1" dirty="0" smtClean="0">
                <a:solidFill>
                  <a:srgbClr val="DF2E28"/>
                </a:solidFill>
                <a:latin typeface="Calibri"/>
              </a:rPr>
              <a:t/>
            </a:r>
            <a:br>
              <a:rPr lang="hu-HU" sz="3600" b="1" dirty="0" smtClean="0">
                <a:solidFill>
                  <a:srgbClr val="DF2E28"/>
                </a:solidFill>
                <a:latin typeface="Calibri"/>
              </a:rPr>
            </a:br>
            <a:r>
              <a:rPr lang="hu-HU" sz="3600" b="1" dirty="0" err="1" smtClean="0">
                <a:solidFill>
                  <a:srgbClr val="DF2E28"/>
                </a:solidFill>
                <a:latin typeface="Calibri"/>
              </a:rPr>
              <a:t>geography</a:t>
            </a:r>
            <a:endParaRPr lang="hu-HU" sz="3600" b="1" dirty="0">
              <a:solidFill>
                <a:srgbClr val="DF2E28"/>
              </a:solidFill>
              <a:latin typeface="Calibri"/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0" y="1048111"/>
            <a:ext cx="8500221" cy="4069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town is located on both sides of the Main in north-west Bavaria, bordering to Hesse</a:t>
            </a:r>
          </a:p>
          <a:p>
            <a:pPr marL="457200" indent="-45720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region is also known as "Bavarian Lower Main". 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inhabitants speak neither Bavarian nor East Franconian but rather a local version of Rhine Franconian. 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hu-HU" dirty="0" smtClean="0">
                <a:latin typeface="Arial" pitchFamily="34"/>
                <a:cs typeface="Arial" pitchFamily="34"/>
              </a:rPr>
              <a:t>It has 10 </a:t>
            </a:r>
            <a:r>
              <a:rPr lang="hu-HU" dirty="0" err="1" smtClean="0">
                <a:latin typeface="Arial" pitchFamily="34"/>
                <a:cs typeface="Arial" pitchFamily="34"/>
              </a:rPr>
              <a:t>districts</a:t>
            </a:r>
            <a:endParaRPr lang="hu-HU" dirty="0" smtClean="0">
              <a:latin typeface="Arial" pitchFamily="34"/>
              <a:cs typeface="Arial" pitchFamily="34"/>
            </a:endParaRPr>
          </a:p>
          <a:p>
            <a:pPr marL="457200" indent="-45720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hu-HU" dirty="0" err="1" smtClean="0">
                <a:latin typeface="Arial" pitchFamily="34"/>
                <a:cs typeface="Arial" pitchFamily="34"/>
              </a:rPr>
              <a:t>It’s</a:t>
            </a:r>
            <a:r>
              <a:rPr lang="hu-HU" dirty="0" smtClean="0">
                <a:latin typeface="Arial" pitchFamily="34"/>
                <a:cs typeface="Arial" pitchFamily="34"/>
              </a:rPr>
              <a:t> </a:t>
            </a:r>
            <a:r>
              <a:rPr lang="hu-HU" dirty="0" err="1" smtClean="0">
                <a:latin typeface="Arial" pitchFamily="34"/>
                <a:cs typeface="Arial" pitchFamily="34"/>
              </a:rPr>
              <a:t>population</a:t>
            </a:r>
            <a:r>
              <a:rPr lang="hu-HU" dirty="0" smtClean="0">
                <a:latin typeface="Arial" pitchFamily="34"/>
                <a:cs typeface="Arial" pitchFamily="34"/>
              </a:rPr>
              <a:t> is 71380 </a:t>
            </a:r>
            <a:r>
              <a:rPr lang="hu-HU" dirty="0" err="1" smtClean="0">
                <a:latin typeface="Arial" pitchFamily="34"/>
                <a:cs typeface="Arial" pitchFamily="34"/>
              </a:rPr>
              <a:t>people</a:t>
            </a:r>
            <a:endParaRPr lang="en-US" dirty="0" smtClean="0">
              <a:latin typeface="Arial" pitchFamily="34"/>
              <a:cs typeface="Arial" pitchFamily="34"/>
            </a:endParaRPr>
          </a:p>
          <a:p>
            <a:pPr>
              <a:lnSpc>
                <a:spcPct val="80000"/>
              </a:lnSpc>
            </a:pPr>
            <a:endParaRPr lang="hu-HU" dirty="0"/>
          </a:p>
        </p:txBody>
      </p:sp>
      <p:pic>
        <p:nvPicPr>
          <p:cNvPr id="6" name="Kép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486" y="3602648"/>
            <a:ext cx="3049816" cy="2287360"/>
          </a:xfrm>
          <a:prstGeom prst="rect">
            <a:avLst/>
          </a:prstGeom>
          <a:noFill/>
          <a:ln cap="flat">
            <a:noFill/>
          </a:ln>
          <a:effectLst>
            <a:outerShdw blurRad="254000" dist="88900" algn="l" rotWithShape="0">
              <a:prstClr val="black">
                <a:alpha val="5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281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églalap 21"/>
          <p:cNvSpPr/>
          <p:nvPr/>
        </p:nvSpPr>
        <p:spPr>
          <a:xfrm>
            <a:off x="0" y="10412"/>
            <a:ext cx="1221254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Cím 1"/>
          <p:cNvSpPr txBox="1">
            <a:spLocks/>
          </p:cNvSpPr>
          <p:nvPr/>
        </p:nvSpPr>
        <p:spPr>
          <a:xfrm>
            <a:off x="3233407" y="167713"/>
            <a:ext cx="7037682" cy="729599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 err="1" smtClean="0">
                <a:solidFill>
                  <a:srgbClr val="C00000"/>
                </a:solidFill>
                <a:latin typeface="+mn-lt"/>
              </a:rPr>
              <a:t>Aschaffenburg’s</a:t>
            </a:r>
            <a:r>
              <a:rPr lang="hu-HU" sz="3600" b="1" dirty="0" smtClean="0">
                <a:solidFill>
                  <a:srgbClr val="C00000"/>
                </a:solidFill>
                <a:latin typeface="+mn-lt"/>
              </a:rPr>
              <a:t>  </a:t>
            </a:r>
            <a:r>
              <a:rPr lang="hu-HU" sz="3600" b="1" dirty="0" err="1" smtClean="0">
                <a:solidFill>
                  <a:srgbClr val="C00000"/>
                </a:solidFill>
                <a:latin typeface="+mn-lt"/>
              </a:rPr>
              <a:t>Attraction’s</a:t>
            </a:r>
            <a:endParaRPr lang="hu-HU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0" name="Tartalom helye 2"/>
          <p:cNvSpPr txBox="1">
            <a:spLocks/>
          </p:cNvSpPr>
          <p:nvPr/>
        </p:nvSpPr>
        <p:spPr>
          <a:xfrm>
            <a:off x="1002422" y="1212142"/>
            <a:ext cx="6189783" cy="4971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Pompejanum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: it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stands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on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the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coast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 of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the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river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 Main.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Built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by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 King Louis I of Balvaria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between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 1842-49.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Johannisburg: </a:t>
            </a:r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main sights of Aschaffenburg are the </a:t>
            </a:r>
            <a:r>
              <a:rPr lang="en-US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Schloss</a:t>
            </a:r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Johannisburg, built 1605–1614 by Archbishop Johann Schweikhard von </a:t>
            </a:r>
            <a:r>
              <a:rPr lang="en-US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Kronberg</a:t>
            </a:r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which contains a library with a number of incunabula, a collection of engravings and paintings</a:t>
            </a:r>
            <a:endParaRPr lang="hu-HU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The city hall is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located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at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the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base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 of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the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former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 city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wall</a:t>
            </a:r>
            <a:endParaRPr lang="hu-HU" dirty="0">
              <a:solidFill>
                <a:srgbClr val="FFC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21" name="Kép 20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616" y="1905516"/>
            <a:ext cx="4317595" cy="243881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0799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0"/>
            <a:ext cx="1220917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-332509" y="59310"/>
            <a:ext cx="11451473" cy="14646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 smtClean="0">
                <a:latin typeface="+mn-lt"/>
              </a:rPr>
              <a:t>Partner </a:t>
            </a:r>
            <a:r>
              <a:rPr lang="hu-HU" sz="3600" b="1" dirty="0" err="1" smtClean="0">
                <a:latin typeface="+mn-lt"/>
              </a:rPr>
              <a:t>school</a:t>
            </a:r>
            <a:r>
              <a:rPr lang="hu-HU" sz="3600" b="1" dirty="0" smtClean="0">
                <a:latin typeface="+mn-lt"/>
              </a:rPr>
              <a:t> in </a:t>
            </a:r>
            <a:r>
              <a:rPr lang="hu-HU" sz="3600" b="1" dirty="0" err="1" smtClean="0">
                <a:latin typeface="+mn-lt"/>
              </a:rPr>
              <a:t>aschaffenburg</a:t>
            </a:r>
            <a:endParaRPr lang="hu-HU" sz="3600" b="1" dirty="0" smtClean="0">
              <a:latin typeface="+mn-lt"/>
            </a:endParaRPr>
          </a:p>
          <a:p>
            <a:r>
              <a:rPr lang="hu-HU" sz="3600" b="1" dirty="0" err="1" smtClean="0">
                <a:latin typeface="+mn-lt"/>
              </a:rPr>
              <a:t>Berufsschule</a:t>
            </a:r>
            <a:r>
              <a:rPr lang="hu-HU" sz="3600" b="1" dirty="0" smtClean="0">
                <a:latin typeface="+mn-lt"/>
              </a:rPr>
              <a:t> III</a:t>
            </a:r>
            <a:endParaRPr lang="hu-HU" sz="3600" b="1" dirty="0">
              <a:latin typeface="+mn-lt"/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484909" y="1926831"/>
            <a:ext cx="7918606" cy="2672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The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school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consists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 of 3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parts</a:t>
            </a:r>
            <a:endParaRPr lang="hu-HU" dirty="0" smtClean="0">
              <a:solidFill>
                <a:srgbClr val="FFC000"/>
              </a:solidFill>
              <a:latin typeface="Arial" pitchFamily="34"/>
              <a:cs typeface="Arial" pitchFamily="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Berufschule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 I.: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metalworking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trainings</a:t>
            </a:r>
            <a:endParaRPr lang="hu-HU" dirty="0" smtClean="0">
              <a:solidFill>
                <a:srgbClr val="FFC000"/>
              </a:solidFill>
              <a:latin typeface="Arial" pitchFamily="34"/>
              <a:cs typeface="Arial" pitchFamily="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Berufschule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 II.: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electronics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trainings</a:t>
            </a:r>
            <a:endParaRPr lang="hu-HU" dirty="0" smtClean="0">
              <a:solidFill>
                <a:srgbClr val="FFC000"/>
              </a:solidFill>
              <a:latin typeface="Arial" pitchFamily="34"/>
              <a:cs typeface="Arial" pitchFamily="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Berufschule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 III: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catering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training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 (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seller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, hotel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professionals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,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catering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,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bakery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training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)</a:t>
            </a:r>
          </a:p>
          <a:p>
            <a:endParaRPr lang="hu-HU" sz="2800" dirty="0" smtClean="0">
              <a:solidFill>
                <a:srgbClr val="000000"/>
              </a:solidFill>
              <a:latin typeface="Arial" pitchFamily="34"/>
              <a:cs typeface="Arial" pitchFamily="34"/>
            </a:endParaRPr>
          </a:p>
          <a:p>
            <a:endParaRPr lang="hu-HU" dirty="0"/>
          </a:p>
        </p:txBody>
      </p:sp>
      <p:pic>
        <p:nvPicPr>
          <p:cNvPr id="6" name="Kép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00362">
            <a:off x="9461344" y="714863"/>
            <a:ext cx="2065814" cy="271138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Kép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63885">
            <a:off x="8279587" y="3705652"/>
            <a:ext cx="2115794" cy="280342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00755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0"/>
            <a:ext cx="12228438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1246910" y="208042"/>
            <a:ext cx="9937322" cy="6035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 err="1" smtClean="0">
                <a:solidFill>
                  <a:srgbClr val="DF2E28"/>
                </a:solidFill>
                <a:latin typeface="+mn-lt"/>
              </a:rPr>
              <a:t>Our</a:t>
            </a:r>
            <a:r>
              <a:rPr lang="hu-HU" sz="3600" b="1" dirty="0" smtClean="0">
                <a:solidFill>
                  <a:srgbClr val="DF2E28"/>
                </a:solidFill>
                <a:latin typeface="+mn-lt"/>
              </a:rPr>
              <a:t> </a:t>
            </a:r>
            <a:r>
              <a:rPr lang="hu-HU" sz="3600" b="1" dirty="0" err="1" smtClean="0">
                <a:solidFill>
                  <a:srgbClr val="DF2E28"/>
                </a:solidFill>
                <a:latin typeface="+mn-lt"/>
              </a:rPr>
              <a:t>Workplace</a:t>
            </a:r>
            <a:r>
              <a:rPr lang="hu-HU" sz="3600" b="1" dirty="0" smtClean="0">
                <a:solidFill>
                  <a:srgbClr val="DF2E28"/>
                </a:solidFill>
                <a:latin typeface="+mn-lt"/>
              </a:rPr>
              <a:t>: </a:t>
            </a:r>
            <a:r>
              <a:rPr lang="hu-HU" sz="3600" b="1" dirty="0" err="1" smtClean="0">
                <a:solidFill>
                  <a:srgbClr val="DF2E28"/>
                </a:solidFill>
                <a:latin typeface="+mn-lt"/>
              </a:rPr>
              <a:t>confiserie</a:t>
            </a:r>
            <a:r>
              <a:rPr lang="hu-HU" sz="3600" b="1" dirty="0" smtClean="0">
                <a:solidFill>
                  <a:srgbClr val="DF2E28"/>
                </a:solidFill>
                <a:latin typeface="+mn-lt"/>
              </a:rPr>
              <a:t> </a:t>
            </a:r>
            <a:r>
              <a:rPr lang="hu-HU" sz="3600" b="1" dirty="0" err="1" smtClean="0">
                <a:solidFill>
                  <a:srgbClr val="DF2E28"/>
                </a:solidFill>
                <a:latin typeface="+mn-lt"/>
              </a:rPr>
              <a:t>fischer</a:t>
            </a:r>
            <a:endParaRPr lang="hu-HU" sz="3600" b="1" dirty="0">
              <a:solidFill>
                <a:srgbClr val="DF2E28"/>
              </a:solidFill>
              <a:latin typeface="+mn-lt"/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720437" y="1092844"/>
            <a:ext cx="10463776" cy="2474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hu-HU" dirty="0" smtClean="0">
                <a:latin typeface="Arial" pitchFamily="34"/>
                <a:cs typeface="Arial" pitchFamily="34"/>
              </a:rPr>
              <a:t>J</a:t>
            </a:r>
            <a:r>
              <a:rPr lang="en-US" dirty="0" err="1" smtClean="0">
                <a:latin typeface="Arial" pitchFamily="34"/>
                <a:cs typeface="Arial" pitchFamily="34"/>
              </a:rPr>
              <a:t>ürgen</a:t>
            </a:r>
            <a:r>
              <a:rPr lang="en-US" dirty="0" smtClean="0">
                <a:latin typeface="Arial" pitchFamily="34"/>
                <a:cs typeface="Arial" pitchFamily="34"/>
              </a:rPr>
              <a:t> </a:t>
            </a:r>
            <a:r>
              <a:rPr lang="hu-HU" dirty="0" smtClean="0">
                <a:latin typeface="Arial" pitchFamily="34"/>
                <a:cs typeface="Arial" pitchFamily="34"/>
              </a:rPr>
              <a:t>F</a:t>
            </a:r>
            <a:r>
              <a:rPr lang="en-US" dirty="0" err="1" smtClean="0">
                <a:latin typeface="Arial" pitchFamily="34"/>
                <a:cs typeface="Arial" pitchFamily="34"/>
              </a:rPr>
              <a:t>ischer</a:t>
            </a:r>
            <a:r>
              <a:rPr lang="en-US" dirty="0" smtClean="0">
                <a:latin typeface="Arial" pitchFamily="34"/>
                <a:cs typeface="Arial" pitchFamily="34"/>
              </a:rPr>
              <a:t> works in truffles, pralines and all areas of confectionery. </a:t>
            </a:r>
          </a:p>
          <a:p>
            <a:pPr marL="457200" indent="-45720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latin typeface="Arial" pitchFamily="34"/>
                <a:cs typeface="Arial" pitchFamily="34"/>
              </a:rPr>
              <a:t>It offers: special sweets, fresh chocolates and products made according to traditional and new recipes. </a:t>
            </a:r>
          </a:p>
          <a:p>
            <a:endParaRPr lang="hu-HU" sz="2800" dirty="0">
              <a:solidFill>
                <a:srgbClr val="DF2E28"/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25139">
            <a:off x="1742338" y="2700337"/>
            <a:ext cx="2555848" cy="340780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6152" flipH="1">
            <a:off x="8013544" y="2599697"/>
            <a:ext cx="2623440" cy="349791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9827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-1" y="0"/>
            <a:ext cx="1221858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581892" y="240487"/>
            <a:ext cx="10522948" cy="670544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 err="1" smtClean="0">
                <a:solidFill>
                  <a:srgbClr val="C00000"/>
                </a:solidFill>
                <a:latin typeface="Calibri"/>
              </a:rPr>
              <a:t>Our</a:t>
            </a:r>
            <a:r>
              <a:rPr lang="hu-HU" sz="3600" b="1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hu-HU" sz="3600" b="1" dirty="0" err="1" smtClean="0">
                <a:solidFill>
                  <a:srgbClr val="C00000"/>
                </a:solidFill>
                <a:latin typeface="Calibri"/>
              </a:rPr>
              <a:t>placement</a:t>
            </a:r>
            <a:endParaRPr lang="hu-HU" sz="36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1935203" y="1399130"/>
            <a:ext cx="6340595" cy="2165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err="1">
                <a:solidFill>
                  <a:srgbClr val="FFC000"/>
                </a:solidFill>
                <a:latin typeface="Arial" pitchFamily="34"/>
                <a:cs typeface="Arial" pitchFamily="34"/>
              </a:rPr>
              <a:t>K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neading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doughs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: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dated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, puff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pastry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 </a:t>
            </a:r>
          </a:p>
          <a:p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Making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breads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,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buns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,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pretzels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,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Shaping</a:t>
            </a:r>
            <a:endParaRPr lang="hu-HU" dirty="0" smtClean="0">
              <a:solidFill>
                <a:srgbClr val="FFC000"/>
              </a:solidFill>
              <a:latin typeface="Arial" pitchFamily="34"/>
              <a:cs typeface="Arial" pitchFamily="34"/>
            </a:endParaRPr>
          </a:p>
          <a:p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Preparation of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ganache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: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chocolate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,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fruit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puree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, champagne,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nougat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, pálinka,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cocoa</a:t>
            </a:r>
            <a:r>
              <a:rPr lang="hu-HU" dirty="0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 </a:t>
            </a:r>
            <a:r>
              <a:rPr lang="hu-HU" dirty="0" err="1" smtClean="0">
                <a:solidFill>
                  <a:srgbClr val="FFC000"/>
                </a:solidFill>
                <a:latin typeface="Arial" pitchFamily="34"/>
                <a:cs typeface="Arial" pitchFamily="34"/>
              </a:rPr>
              <a:t>beans</a:t>
            </a:r>
            <a:endParaRPr lang="hu-HU" dirty="0" smtClean="0">
              <a:solidFill>
                <a:srgbClr val="FFC000"/>
              </a:solidFill>
              <a:latin typeface="Arial" pitchFamily="34"/>
              <a:cs typeface="Arial" pitchFamily="34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298" y="3110487"/>
            <a:ext cx="2597280" cy="345582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3652" y="477183"/>
            <a:ext cx="2822437" cy="371228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89739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1220396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592917" y="285352"/>
            <a:ext cx="6016224" cy="716357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 err="1" smtClean="0">
                <a:solidFill>
                  <a:srgbClr val="FFC000"/>
                </a:solidFill>
                <a:latin typeface="+mn-lt"/>
              </a:rPr>
              <a:t>Tasks</a:t>
            </a:r>
            <a:r>
              <a:rPr lang="hu-HU" sz="3600" b="1" dirty="0" smtClean="0">
                <a:solidFill>
                  <a:srgbClr val="FFC000"/>
                </a:solidFill>
                <a:latin typeface="+mn-lt"/>
              </a:rPr>
              <a:t> we </a:t>
            </a:r>
            <a:r>
              <a:rPr lang="hu-HU" sz="3600" b="1" dirty="0" err="1" smtClean="0">
                <a:solidFill>
                  <a:srgbClr val="FFC000"/>
                </a:solidFill>
                <a:latin typeface="+mn-lt"/>
              </a:rPr>
              <a:t>needed</a:t>
            </a:r>
            <a:r>
              <a:rPr lang="hu-HU" sz="3600" b="1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hu-HU" sz="3600" b="1" dirty="0" err="1" smtClean="0">
                <a:solidFill>
                  <a:srgbClr val="FFC000"/>
                </a:solidFill>
                <a:latin typeface="+mn-lt"/>
              </a:rPr>
              <a:t>to</a:t>
            </a:r>
            <a:r>
              <a:rPr lang="hu-HU" sz="3600" b="1" dirty="0" smtClean="0">
                <a:solidFill>
                  <a:srgbClr val="FFC000"/>
                </a:solidFill>
                <a:latin typeface="+mn-lt"/>
              </a:rPr>
              <a:t> </a:t>
            </a:r>
            <a:r>
              <a:rPr lang="hu-HU" sz="3600" b="1" dirty="0" err="1" smtClean="0">
                <a:solidFill>
                  <a:srgbClr val="FFC000"/>
                </a:solidFill>
                <a:latin typeface="+mn-lt"/>
              </a:rPr>
              <a:t>fulfill</a:t>
            </a:r>
            <a:endParaRPr lang="hu-HU" sz="36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1962992" y="1102016"/>
            <a:ext cx="8748022" cy="1713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err="1" smtClean="0">
                <a:latin typeface="Arial" pitchFamily="34"/>
                <a:cs typeface="Arial" pitchFamily="34"/>
              </a:rPr>
              <a:t>Making</a:t>
            </a:r>
            <a:r>
              <a:rPr lang="hu-HU" dirty="0" smtClean="0">
                <a:latin typeface="Arial" pitchFamily="34"/>
                <a:cs typeface="Arial" pitchFamily="34"/>
              </a:rPr>
              <a:t> </a:t>
            </a:r>
            <a:r>
              <a:rPr lang="hu-HU" dirty="0" err="1" smtClean="0">
                <a:latin typeface="Arial" pitchFamily="34"/>
                <a:cs typeface="Arial" pitchFamily="34"/>
              </a:rPr>
              <a:t>bonbons</a:t>
            </a:r>
            <a:r>
              <a:rPr lang="hu-HU" dirty="0" smtClean="0">
                <a:latin typeface="Arial" pitchFamily="34"/>
                <a:cs typeface="Arial" pitchFamily="34"/>
              </a:rPr>
              <a:t> </a:t>
            </a:r>
            <a:r>
              <a:rPr lang="hu-HU" dirty="0" err="1" smtClean="0">
                <a:latin typeface="Arial" pitchFamily="34"/>
                <a:cs typeface="Arial" pitchFamily="34"/>
              </a:rPr>
              <a:t>casting</a:t>
            </a:r>
            <a:endParaRPr lang="hu-HU" dirty="0" smtClean="0">
              <a:latin typeface="Arial" pitchFamily="34"/>
              <a:cs typeface="Arial" pitchFamily="34"/>
            </a:endParaRPr>
          </a:p>
          <a:p>
            <a:r>
              <a:rPr lang="hu-HU" dirty="0" smtClean="0">
                <a:latin typeface="Arial" pitchFamily="34"/>
                <a:cs typeface="Arial" pitchFamily="34"/>
              </a:rPr>
              <a:t> </a:t>
            </a:r>
            <a:r>
              <a:rPr lang="hu-HU" dirty="0" err="1" smtClean="0">
                <a:latin typeface="Arial" pitchFamily="34"/>
                <a:cs typeface="Arial" pitchFamily="34"/>
              </a:rPr>
              <a:t>Making</a:t>
            </a:r>
            <a:r>
              <a:rPr lang="hu-HU" dirty="0" smtClean="0">
                <a:latin typeface="Arial" pitchFamily="34"/>
                <a:cs typeface="Arial" pitchFamily="34"/>
              </a:rPr>
              <a:t> </a:t>
            </a:r>
            <a:r>
              <a:rPr lang="hu-HU" dirty="0" err="1" smtClean="0">
                <a:latin typeface="Arial" pitchFamily="34"/>
                <a:cs typeface="Arial" pitchFamily="34"/>
              </a:rPr>
              <a:t>chocolate</a:t>
            </a:r>
            <a:r>
              <a:rPr lang="hu-HU" dirty="0" smtClean="0">
                <a:latin typeface="Arial" pitchFamily="34"/>
                <a:cs typeface="Arial" pitchFamily="34"/>
              </a:rPr>
              <a:t>: White </a:t>
            </a:r>
            <a:r>
              <a:rPr lang="hu-HU" dirty="0" err="1" smtClean="0">
                <a:latin typeface="Arial" pitchFamily="34"/>
                <a:cs typeface="Arial" pitchFamily="34"/>
              </a:rPr>
              <a:t>chocolate</a:t>
            </a:r>
            <a:r>
              <a:rPr lang="hu-HU" dirty="0" smtClean="0">
                <a:latin typeface="Arial" pitchFamily="34"/>
                <a:cs typeface="Arial" pitchFamily="34"/>
              </a:rPr>
              <a:t>, </a:t>
            </a:r>
            <a:r>
              <a:rPr lang="hu-HU" dirty="0" err="1" smtClean="0">
                <a:latin typeface="Arial" pitchFamily="34"/>
                <a:cs typeface="Arial" pitchFamily="34"/>
              </a:rPr>
              <a:t>Fruity</a:t>
            </a:r>
            <a:r>
              <a:rPr lang="hu-HU" dirty="0" smtClean="0">
                <a:latin typeface="Arial" pitchFamily="34"/>
                <a:cs typeface="Arial" pitchFamily="34"/>
              </a:rPr>
              <a:t>, </a:t>
            </a:r>
            <a:r>
              <a:rPr lang="hu-HU" dirty="0" err="1" smtClean="0">
                <a:latin typeface="Arial" pitchFamily="34"/>
                <a:cs typeface="Arial" pitchFamily="34"/>
              </a:rPr>
              <a:t>black</a:t>
            </a:r>
            <a:r>
              <a:rPr lang="hu-HU" dirty="0" smtClean="0">
                <a:latin typeface="Arial" pitchFamily="34"/>
                <a:cs typeface="Arial" pitchFamily="34"/>
              </a:rPr>
              <a:t> </a:t>
            </a:r>
            <a:r>
              <a:rPr lang="hu-HU" dirty="0" err="1" smtClean="0">
                <a:latin typeface="Arial" pitchFamily="34"/>
                <a:cs typeface="Arial" pitchFamily="34"/>
              </a:rPr>
              <a:t>chocolate</a:t>
            </a:r>
            <a:endParaRPr lang="hu-HU" dirty="0" smtClean="0">
              <a:latin typeface="Arial" pitchFamily="34"/>
              <a:cs typeface="Arial" pitchFamily="34"/>
            </a:endParaRPr>
          </a:p>
          <a:p>
            <a:r>
              <a:rPr lang="hu-HU" dirty="0" err="1" smtClean="0">
                <a:latin typeface="Arial" pitchFamily="34"/>
                <a:cs typeface="Arial" pitchFamily="34"/>
              </a:rPr>
              <a:t>Making</a:t>
            </a:r>
            <a:r>
              <a:rPr lang="hu-HU" dirty="0" smtClean="0">
                <a:latin typeface="Arial" pitchFamily="34"/>
                <a:cs typeface="Arial" pitchFamily="34"/>
              </a:rPr>
              <a:t> </a:t>
            </a:r>
            <a:r>
              <a:rPr lang="hu-HU" dirty="0" err="1" smtClean="0">
                <a:latin typeface="Arial" pitchFamily="34"/>
                <a:cs typeface="Arial" pitchFamily="34"/>
              </a:rPr>
              <a:t>Biscuits</a:t>
            </a:r>
            <a:endParaRPr lang="hu-HU" dirty="0">
              <a:latin typeface="Arial" pitchFamily="34"/>
              <a:cs typeface="Arial" pitchFamily="34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613" y="2683593"/>
            <a:ext cx="2622460" cy="349661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168" y="2709514"/>
            <a:ext cx="2620154" cy="349354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292" y="2735435"/>
            <a:ext cx="2581280" cy="344170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26877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1219965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1836326" y="211104"/>
            <a:ext cx="8610603" cy="623041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b="1" dirty="0" err="1" smtClean="0">
                <a:solidFill>
                  <a:srgbClr val="DF2E28"/>
                </a:solidFill>
                <a:latin typeface="Calibri"/>
              </a:rPr>
              <a:t>Things</a:t>
            </a:r>
            <a:r>
              <a:rPr lang="hu-HU" sz="3600" b="1" dirty="0" smtClean="0">
                <a:solidFill>
                  <a:srgbClr val="DF2E28"/>
                </a:solidFill>
                <a:latin typeface="Calibri"/>
              </a:rPr>
              <a:t> we </a:t>
            </a:r>
            <a:r>
              <a:rPr lang="hu-HU" sz="3600" b="1" dirty="0" err="1" smtClean="0">
                <a:solidFill>
                  <a:srgbClr val="DF2E28"/>
                </a:solidFill>
                <a:latin typeface="Calibri"/>
              </a:rPr>
              <a:t>did</a:t>
            </a:r>
            <a:r>
              <a:rPr lang="hu-HU" sz="3600" b="1" dirty="0" smtClean="0">
                <a:solidFill>
                  <a:srgbClr val="DF2E28"/>
                </a:solidFill>
                <a:latin typeface="Calibri"/>
              </a:rPr>
              <a:t> </a:t>
            </a:r>
            <a:r>
              <a:rPr lang="hu-HU" sz="3600" b="1" dirty="0" err="1" smtClean="0">
                <a:solidFill>
                  <a:srgbClr val="DF2E28"/>
                </a:solidFill>
                <a:latin typeface="Calibri"/>
              </a:rPr>
              <a:t>at</a:t>
            </a:r>
            <a:r>
              <a:rPr lang="hu-HU" sz="3600" b="1" dirty="0" smtClean="0">
                <a:solidFill>
                  <a:srgbClr val="DF2E28"/>
                </a:solidFill>
                <a:latin typeface="Calibri"/>
              </a:rPr>
              <a:t> </a:t>
            </a:r>
            <a:r>
              <a:rPr lang="hu-HU" sz="3600" b="1" dirty="0" err="1" smtClean="0">
                <a:solidFill>
                  <a:srgbClr val="DF2E28"/>
                </a:solidFill>
                <a:latin typeface="Calibri"/>
              </a:rPr>
              <a:t>our</a:t>
            </a:r>
            <a:r>
              <a:rPr lang="hu-HU" sz="3600" b="1" dirty="0" smtClean="0">
                <a:solidFill>
                  <a:srgbClr val="DF2E28"/>
                </a:solidFill>
                <a:latin typeface="Calibri"/>
              </a:rPr>
              <a:t> </a:t>
            </a:r>
            <a:r>
              <a:rPr lang="hu-HU" sz="3600" b="1" dirty="0" err="1" smtClean="0">
                <a:solidFill>
                  <a:srgbClr val="DF2E28"/>
                </a:solidFill>
                <a:latin typeface="Calibri"/>
              </a:rPr>
              <a:t>work</a:t>
            </a:r>
            <a:endParaRPr lang="hu-HU" sz="3600" b="1" dirty="0">
              <a:solidFill>
                <a:srgbClr val="DF2E28"/>
              </a:solidFill>
              <a:latin typeface="Calibri"/>
            </a:endParaRP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1144695" y="957181"/>
            <a:ext cx="9646483" cy="1653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itchFamily="34"/>
                <a:cs typeface="Arial" pitchFamily="34"/>
              </a:rPr>
              <a:t>Measurement of raw materials (flour, milk, sugar, eggs, marzipan, yeast, etc.)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itchFamily="34"/>
                <a:cs typeface="Arial" pitchFamily="34"/>
              </a:rPr>
              <a:t>Dosing and weighing doughs (using scales, for different sizes, depending on what we use it for)</a:t>
            </a:r>
            <a:endParaRPr lang="en-US" dirty="0">
              <a:latin typeface="Arial" pitchFamily="34"/>
              <a:cs typeface="Arial" pitchFamily="34"/>
            </a:endParaRPr>
          </a:p>
        </p:txBody>
      </p:sp>
      <p:pic>
        <p:nvPicPr>
          <p:cNvPr id="6" name="Kép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448" y="2743288"/>
            <a:ext cx="2698711" cy="35982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Kép 5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4578" y="2752981"/>
            <a:ext cx="2691599" cy="35887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Kép 4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854" y="2751344"/>
            <a:ext cx="2676640" cy="357632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79683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420</Words>
  <Application>Microsoft Office PowerPoint</Application>
  <PresentationFormat>Szélesvásznú</PresentationFormat>
  <Paragraphs>73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Tahoma</vt:lpstr>
      <vt:lpstr>Times New Roman</vt:lpstr>
      <vt:lpstr>Wingdings</vt:lpstr>
      <vt:lpstr>Office-téma</vt:lpstr>
      <vt:lpstr>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Schadt Dominik</dc:creator>
  <cp:lastModifiedBy>KissneSzBarbara</cp:lastModifiedBy>
  <cp:revision>27</cp:revision>
  <dcterms:created xsi:type="dcterms:W3CDTF">2022-12-01T00:35:28Z</dcterms:created>
  <dcterms:modified xsi:type="dcterms:W3CDTF">2023-05-08T12:04:38Z</dcterms:modified>
</cp:coreProperties>
</file>