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79" r:id="rId11"/>
    <p:sldId id="270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57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6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4547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102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9288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625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50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177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946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66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85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24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55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97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181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AC01-971E-4707-A0DC-EFDB4444F2AC}" type="datetimeFigureOut">
              <a:rPr lang="hu-HU" smtClean="0"/>
              <a:t>2023. 05. 02.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C1890-20FA-4F22-BED7-FA1DA10F95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438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836024" y="2565401"/>
            <a:ext cx="9219202" cy="16028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altLang="hu-HU" sz="3200" b="1" dirty="0">
                <a:solidFill>
                  <a:schemeClr val="accent1"/>
                </a:solidFill>
              </a:rPr>
              <a:t>Oktatók mobilitása</a:t>
            </a:r>
            <a:r>
              <a:rPr lang="hu-HU" altLang="hu-HU" sz="3200" b="1" i="1" dirty="0">
                <a:solidFill>
                  <a:schemeClr val="accent1"/>
                </a:solidFill>
              </a:rPr>
              <a:t/>
            </a:r>
            <a:br>
              <a:rPr lang="hu-HU" altLang="hu-HU" sz="3200" b="1" i="1" dirty="0">
                <a:solidFill>
                  <a:schemeClr val="accent1"/>
                </a:solidFill>
              </a:rPr>
            </a:br>
            <a:r>
              <a:rPr lang="hu-HU" altLang="hu-HU" sz="3200" b="1" i="1" dirty="0" err="1">
                <a:solidFill>
                  <a:schemeClr val="accent1"/>
                </a:solidFill>
              </a:rPr>
              <a:t>Professionals</a:t>
            </a:r>
            <a:r>
              <a:rPr lang="hu-HU" altLang="hu-HU" sz="3200" b="1" i="1" dirty="0">
                <a:solidFill>
                  <a:schemeClr val="accent1"/>
                </a:solidFill>
              </a:rPr>
              <a:t>’ </a:t>
            </a:r>
            <a:r>
              <a:rPr lang="hu-HU" altLang="hu-HU" sz="3200" b="1" i="1" dirty="0" err="1">
                <a:solidFill>
                  <a:schemeClr val="accent1"/>
                </a:solidFill>
              </a:rPr>
              <a:t>Mobility</a:t>
            </a:r>
            <a:r>
              <a:rPr lang="hu-HU" altLang="hu-HU" sz="3200" b="1" i="1" dirty="0">
                <a:solidFill>
                  <a:schemeClr val="accent1"/>
                </a:solidFill>
              </a:rPr>
              <a:t>/ </a:t>
            </a:r>
            <a:r>
              <a:rPr lang="hu-HU" altLang="hu-HU" sz="3200" b="1" i="1" dirty="0" err="1">
                <a:solidFill>
                  <a:schemeClr val="accent1"/>
                </a:solidFill>
              </a:rPr>
              <a:t>Germany</a:t>
            </a:r>
            <a:r>
              <a:rPr lang="hu-HU" altLang="hu-HU" sz="3200" b="1" i="1" dirty="0">
                <a:solidFill>
                  <a:schemeClr val="accent1"/>
                </a:solidFill>
              </a:rPr>
              <a:t> </a:t>
            </a:r>
            <a:br>
              <a:rPr lang="hu-HU" altLang="hu-HU" sz="3200" b="1" i="1" dirty="0">
                <a:solidFill>
                  <a:schemeClr val="accent1"/>
                </a:solidFill>
              </a:rPr>
            </a:br>
            <a:r>
              <a:rPr lang="hu-HU" altLang="hu-HU" sz="3200" b="1" i="1" dirty="0">
                <a:solidFill>
                  <a:schemeClr val="accent1"/>
                </a:solidFill>
              </a:rPr>
              <a:t> 16.04.2023.-21.04.2023.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95600" y="2299855"/>
            <a:ext cx="6400800" cy="2105890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4200" dirty="0"/>
              <a:t> </a:t>
            </a:r>
          </a:p>
        </p:txBody>
      </p:sp>
      <p:sp>
        <p:nvSpPr>
          <p:cNvPr id="2" name="Téglalap 1"/>
          <p:cNvSpPr/>
          <p:nvPr/>
        </p:nvSpPr>
        <p:spPr>
          <a:xfrm>
            <a:off x="3004457" y="707303"/>
            <a:ext cx="75764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Erasmus+ 2020-1-HU01-KA102-078492</a:t>
            </a:r>
          </a:p>
          <a:p>
            <a:pPr>
              <a:defRPr/>
            </a:pPr>
            <a:r>
              <a:rPr lang="hu-HU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FOOD-TOUR : A transzverzális készségek tükrében</a:t>
            </a:r>
          </a:p>
          <a:p>
            <a:pPr>
              <a:defRPr/>
            </a:pPr>
            <a:r>
              <a:rPr lang="hu-HU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FOOD-TOUR: Fostering </a:t>
            </a:r>
            <a:r>
              <a:rPr lang="hu-HU" alt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Transferable</a:t>
            </a:r>
            <a:r>
              <a:rPr lang="hu-HU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hu-HU" altLang="hu-HU" sz="2000" i="1" dirty="0">
                <a:latin typeface="+mj-lt"/>
                <a:cs typeface="Times New Roman" panose="02020603050405020304" pitchFamily="18" charset="0"/>
              </a:rPr>
              <a:t>          </a:t>
            </a:r>
            <a:r>
              <a:rPr lang="de-DE" altLang="hu-HU" sz="2000" i="1" dirty="0">
                <a:latin typeface="+mj-lt"/>
                <a:cs typeface="Times New Roman" panose="02020603050405020304" pitchFamily="18" charset="0"/>
              </a:rPr>
              <a:t>   </a:t>
            </a:r>
            <a:r>
              <a:rPr lang="de-DE" altLang="hu-HU" sz="1200" dirty="0">
                <a:latin typeface="+mj-lt"/>
                <a:cs typeface="Times New Roman" panose="02020603050405020304" pitchFamily="18" charset="0"/>
              </a:rPr>
              <a:t>       </a:t>
            </a:r>
            <a:endParaRPr lang="hu-HU" altLang="hu-HU" sz="1200" dirty="0"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hu-HU" altLang="hu-HU" sz="1200" dirty="0"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hu-HU" altLang="hu-HU" sz="1200" dirty="0"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hu-HU" altLang="hu-HU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58" name="Téglalap 11"/>
          <p:cNvSpPr>
            <a:spLocks noChangeArrowheads="1"/>
          </p:cNvSpPr>
          <p:nvPr/>
        </p:nvSpPr>
        <p:spPr bwMode="auto">
          <a:xfrm>
            <a:off x="1757364" y="6289676"/>
            <a:ext cx="8689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000" dirty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A projektet az Európai Unió támogatta. A kiadványban (közleményben) megjelentek nem szükségszerűen tükrözik az Európai Bizottság nézeteit.</a:t>
            </a:r>
            <a:endParaRPr lang="hu-HU" altLang="hu-HU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10" name="Ké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38945"/>
            <a:ext cx="3171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Kép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426" y="2922545"/>
            <a:ext cx="2062976" cy="88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imer15ke_transz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4" y="248116"/>
            <a:ext cx="886640" cy="96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 flipH="1">
            <a:off x="2895598" y="4540636"/>
            <a:ext cx="6899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Résztvevők:</a:t>
            </a:r>
          </a:p>
          <a:p>
            <a:pPr algn="ctr"/>
            <a:r>
              <a:rPr lang="hu-HU" dirty="0"/>
              <a:t>Cserei Lászlóné</a:t>
            </a:r>
          </a:p>
          <a:p>
            <a:pPr algn="ctr"/>
            <a:r>
              <a:rPr lang="hu-HU" dirty="0"/>
              <a:t>Fórián Lajos</a:t>
            </a:r>
          </a:p>
          <a:p>
            <a:pPr algn="ctr"/>
            <a:r>
              <a:rPr lang="hu-HU" dirty="0"/>
              <a:t>Kissné Szigetvári Barbara</a:t>
            </a:r>
          </a:p>
          <a:p>
            <a:pPr algn="ctr"/>
            <a:r>
              <a:rPr lang="hu-HU" dirty="0"/>
              <a:t>Lengyel Zsuzsanna Mária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9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00B9EE5-E5A7-4E69-A1F1-5BF0A0E07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2C334725-6E35-433F-B92D-4E897FA819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CC960A6-9487-44CE-8D7C-E4B21299D6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079692A-7677-4AFE-8F10-7D0CE6E6D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5408" y="-1"/>
            <a:ext cx="473659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kültéri, hegy, ég, személy látható&#10;&#10;Automatikusan generált leírás">
            <a:extLst>
              <a:ext uri="{FF2B5EF4-FFF2-40B4-BE49-F238E27FC236}">
                <a16:creationId xmlns:a16="http://schemas.microsoft.com/office/drawing/2014/main" id="{6A72C651-031F-0D75-89B3-B7859A67DF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0" r="1" b="17364"/>
          <a:stretch/>
        </p:blipFill>
        <p:spPr>
          <a:xfrm>
            <a:off x="7555109" y="122719"/>
            <a:ext cx="4470349" cy="211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B466075-C91E-407D-BFCB-3B87C1128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hu-HU"/>
              <a:t>Összegzés</a:t>
            </a:r>
            <a:endParaRPr lang="hu-HU" dirty="0"/>
          </a:p>
        </p:txBody>
      </p:sp>
      <p:pic>
        <p:nvPicPr>
          <p:cNvPr id="38" name="Picture 30">
            <a:extLst>
              <a:ext uri="{FF2B5EF4-FFF2-40B4-BE49-F238E27FC236}">
                <a16:creationId xmlns:a16="http://schemas.microsoft.com/office/drawing/2014/main" id="{1A6BDBB1-A7C5-42B1-925F-0029F87D4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599" y="2112422"/>
            <a:ext cx="6423211" cy="45169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21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Megtanultuk:</a:t>
            </a:r>
            <a:endParaRPr lang="hu-HU" sz="2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Fenntartható vendéglátás alapelveit</a:t>
            </a:r>
          </a:p>
          <a:p>
            <a:r>
              <a:rPr lang="hu-HU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Írek által használt irányított vendégkommunikáció formáit</a:t>
            </a:r>
          </a:p>
          <a:p>
            <a:r>
              <a:rPr lang="hu-HU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  <a:r>
              <a:rPr lang="hu-HU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felület </a:t>
            </a:r>
            <a:r>
              <a:rPr lang="hu-HU" sz="21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használatát</a:t>
            </a:r>
            <a:endParaRPr lang="hu-HU" sz="2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hu-HU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zöldségek termesztésének </a:t>
            </a:r>
            <a:r>
              <a:rPr lang="hu-HU" sz="21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módjait</a:t>
            </a:r>
            <a:endParaRPr lang="hu-HU" sz="2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Egészségmegőrző étrendek összeállítását</a:t>
            </a:r>
          </a:p>
          <a:p>
            <a:r>
              <a:rPr lang="hu-HU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Munkaerő-piaci igényekhez igazodó </a:t>
            </a:r>
            <a:r>
              <a:rPr lang="hu-HU" sz="21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képzéseket </a:t>
            </a:r>
            <a:r>
              <a:rPr lang="hu-HU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</a:t>
            </a:r>
            <a:r>
              <a:rPr lang="hu-HU" sz="2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</a:t>
            </a:r>
            <a:r>
              <a:rPr lang="hu-HU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tagállamaiban</a:t>
            </a:r>
          </a:p>
          <a:p>
            <a:r>
              <a:rPr lang="hu-HU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Szakmai idegen nyelv fejlesztését autentikus környezetben</a:t>
            </a:r>
          </a:p>
          <a:p>
            <a:r>
              <a:rPr lang="hu-HU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Felnőttoktatás, felnőttképzés korszerűsítésének módszereit</a:t>
            </a:r>
          </a:p>
          <a:p>
            <a:r>
              <a:rPr lang="hu-HU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„Tanácsadói” szerepkör betöltését</a:t>
            </a:r>
          </a:p>
          <a:p>
            <a:r>
              <a:rPr lang="hu-HU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Interkulturális- és idegen nyelvi kompetenciák </a:t>
            </a:r>
            <a:r>
              <a:rPr lang="hu-HU" sz="21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fejlesztését</a:t>
            </a:r>
            <a:endParaRPr lang="hu-HU" sz="2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tabLst>
                <a:tab pos="1371600" algn="l"/>
              </a:tabLst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Célunk:</a:t>
            </a:r>
          </a:p>
          <a:p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megszerzett jó gyakorlatok átültetése a hazai szakmai munkánkba</a:t>
            </a:r>
          </a:p>
          <a:p>
            <a:endParaRPr lang="hu-HU" sz="2000" dirty="0"/>
          </a:p>
          <a:p>
            <a:pPr lvl="2">
              <a:tabLst>
                <a:tab pos="1371600" algn="l"/>
              </a:tabLst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dirty="0"/>
          </a:p>
          <a:p>
            <a:endParaRPr lang="hu-HU" sz="1400" dirty="0"/>
          </a:p>
        </p:txBody>
      </p:sp>
      <p:pic>
        <p:nvPicPr>
          <p:cNvPr id="6" name="Kép 5" descr="A képen fű, ég, kültéri, épület látható&#10;&#10;Automatikusan generált leírás">
            <a:extLst>
              <a:ext uri="{FF2B5EF4-FFF2-40B4-BE49-F238E27FC236}">
                <a16:creationId xmlns:a16="http://schemas.microsoft.com/office/drawing/2014/main" id="{13743EB9-1F70-603C-1AAB-75E2FD034C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r="4" b="6408"/>
          <a:stretch/>
        </p:blipFill>
        <p:spPr>
          <a:xfrm>
            <a:off x="7555110" y="2322652"/>
            <a:ext cx="4470349" cy="213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kültéri, fa, ég, személy látható&#10;&#10;Automatikusan generált leírás">
            <a:extLst>
              <a:ext uri="{FF2B5EF4-FFF2-40B4-BE49-F238E27FC236}">
                <a16:creationId xmlns:a16="http://schemas.microsoft.com/office/drawing/2014/main" id="{FE790CE7-D0C1-2AF5-247C-9340DB5E21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0" r="4" b="4339"/>
          <a:stretch/>
        </p:blipFill>
        <p:spPr>
          <a:xfrm>
            <a:off x="7555110" y="4632960"/>
            <a:ext cx="4471299" cy="214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8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836024" y="3498849"/>
            <a:ext cx="9219202" cy="127271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u-HU" altLang="hu-HU" sz="4000" b="1" dirty="0">
                <a:solidFill>
                  <a:schemeClr val="accent1"/>
                </a:solidFill>
              </a:rPr>
              <a:t>                </a:t>
            </a:r>
            <a:r>
              <a:rPr lang="hu-HU" altLang="hu-HU" sz="3600" b="1" dirty="0">
                <a:solidFill>
                  <a:schemeClr val="accent1"/>
                </a:solidFill>
              </a:rPr>
              <a:t>Köszönjük a figyelmet!</a:t>
            </a:r>
            <a:br>
              <a:rPr lang="hu-HU" altLang="hu-HU" sz="3600" b="1" dirty="0">
                <a:solidFill>
                  <a:schemeClr val="accent1"/>
                </a:solidFill>
              </a:rPr>
            </a:br>
            <a:r>
              <a:rPr lang="hu-HU" altLang="hu-HU" sz="3600" b="1" dirty="0">
                <a:solidFill>
                  <a:schemeClr val="accent1"/>
                </a:solidFill>
              </a:rPr>
              <a:t>            </a:t>
            </a:r>
            <a:r>
              <a:rPr lang="hu-HU" altLang="hu-HU" sz="3600" b="1" i="1" dirty="0" err="1">
                <a:solidFill>
                  <a:schemeClr val="accent1"/>
                </a:solidFill>
              </a:rPr>
              <a:t>Thank</a:t>
            </a:r>
            <a:r>
              <a:rPr lang="hu-HU" altLang="hu-HU" sz="3600" b="1" i="1" dirty="0">
                <a:solidFill>
                  <a:schemeClr val="accent1"/>
                </a:solidFill>
              </a:rPr>
              <a:t> </a:t>
            </a:r>
            <a:r>
              <a:rPr lang="hu-HU" altLang="hu-HU" sz="3600" b="1" i="1" dirty="0" err="1">
                <a:solidFill>
                  <a:schemeClr val="accent1"/>
                </a:solidFill>
              </a:rPr>
              <a:t>you</a:t>
            </a:r>
            <a:r>
              <a:rPr lang="hu-HU" altLang="hu-HU" sz="3600" b="1" i="1" dirty="0">
                <a:solidFill>
                  <a:schemeClr val="accent1"/>
                </a:solidFill>
              </a:rPr>
              <a:t> </a:t>
            </a:r>
            <a:r>
              <a:rPr lang="hu-HU" altLang="hu-HU" sz="3600" b="1" i="1" dirty="0" err="1">
                <a:solidFill>
                  <a:schemeClr val="accent1"/>
                </a:solidFill>
              </a:rPr>
              <a:t>for</a:t>
            </a:r>
            <a:r>
              <a:rPr lang="hu-HU" altLang="hu-HU" sz="3600" b="1" i="1" dirty="0">
                <a:solidFill>
                  <a:schemeClr val="accent1"/>
                </a:solidFill>
              </a:rPr>
              <a:t> </a:t>
            </a:r>
            <a:r>
              <a:rPr lang="hu-HU" altLang="hu-HU" sz="3600" b="1" i="1" dirty="0" err="1">
                <a:solidFill>
                  <a:schemeClr val="accent1"/>
                </a:solidFill>
              </a:rPr>
              <a:t>your</a:t>
            </a:r>
            <a:r>
              <a:rPr lang="hu-HU" altLang="hu-HU" sz="3600" b="1" i="1" dirty="0">
                <a:solidFill>
                  <a:schemeClr val="accent1"/>
                </a:solidFill>
              </a:rPr>
              <a:t> </a:t>
            </a:r>
            <a:r>
              <a:rPr lang="hu-HU" altLang="hu-HU" sz="3600" b="1" i="1" dirty="0" err="1">
                <a:solidFill>
                  <a:schemeClr val="accent1"/>
                </a:solidFill>
              </a:rPr>
              <a:t>attention</a:t>
            </a:r>
            <a:endParaRPr lang="hu-HU" altLang="hu-HU" sz="3600" b="1" i="1" dirty="0">
              <a:solidFill>
                <a:schemeClr val="accent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95600" y="3789363"/>
            <a:ext cx="6400800" cy="2209800"/>
          </a:xfrm>
        </p:spPr>
        <p:txBody>
          <a:bodyPr rtlCol="0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hu-HU" sz="4200" dirty="0"/>
              <a:t>.</a:t>
            </a:r>
            <a:r>
              <a:rPr lang="de-DE" sz="42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4200" dirty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hu-HU" sz="4200" dirty="0"/>
              <a:t> </a:t>
            </a:r>
            <a:endParaRPr lang="de-DE" sz="42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de-DE" sz="4200" dirty="0"/>
              <a:t> </a:t>
            </a:r>
          </a:p>
        </p:txBody>
      </p:sp>
      <p:sp>
        <p:nvSpPr>
          <p:cNvPr id="2" name="Téglalap 1"/>
          <p:cNvSpPr/>
          <p:nvPr/>
        </p:nvSpPr>
        <p:spPr>
          <a:xfrm>
            <a:off x="3004457" y="707303"/>
            <a:ext cx="75764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Erasmus+ 2020-1-HU01-KA102-078492</a:t>
            </a:r>
          </a:p>
          <a:p>
            <a:pPr>
              <a:defRPr/>
            </a:pPr>
            <a:r>
              <a:rPr lang="hu-HU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FOOD-TOUR : A transzverzális készségek tükrében</a:t>
            </a:r>
          </a:p>
          <a:p>
            <a:pPr>
              <a:defRPr/>
            </a:pPr>
            <a:r>
              <a:rPr lang="hu-HU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FOOD-TOUR: Fostering </a:t>
            </a:r>
            <a:r>
              <a:rPr lang="hu-HU" alt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Transferable</a:t>
            </a:r>
            <a:r>
              <a:rPr lang="hu-HU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hu-HU" altLang="hu-HU" sz="2000" i="1" dirty="0">
                <a:latin typeface="+mj-lt"/>
                <a:cs typeface="Times New Roman" panose="02020603050405020304" pitchFamily="18" charset="0"/>
              </a:rPr>
              <a:t>          </a:t>
            </a:r>
            <a:r>
              <a:rPr lang="de-DE" altLang="hu-HU" sz="2000" i="1" dirty="0">
                <a:latin typeface="+mj-lt"/>
                <a:cs typeface="Times New Roman" panose="02020603050405020304" pitchFamily="18" charset="0"/>
              </a:rPr>
              <a:t>   </a:t>
            </a:r>
            <a:r>
              <a:rPr lang="de-DE" altLang="hu-HU" sz="1200" dirty="0">
                <a:latin typeface="+mj-lt"/>
                <a:cs typeface="Times New Roman" panose="02020603050405020304" pitchFamily="18" charset="0"/>
              </a:rPr>
              <a:t>       </a:t>
            </a:r>
            <a:endParaRPr lang="hu-HU" altLang="hu-HU" sz="1200" dirty="0"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hu-HU" altLang="hu-HU" sz="1200" dirty="0"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hu-HU" altLang="hu-HU" sz="1200" dirty="0"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hu-HU" altLang="hu-HU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58" name="Téglalap 11"/>
          <p:cNvSpPr>
            <a:spLocks noChangeArrowheads="1"/>
          </p:cNvSpPr>
          <p:nvPr/>
        </p:nvSpPr>
        <p:spPr bwMode="auto">
          <a:xfrm>
            <a:off x="1757364" y="6289676"/>
            <a:ext cx="8689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000" dirty="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A projektet az Európai Unió támogatta. A kiadványban (közleményben) megjelentek nem szükségszerűen tükrözik az Európai Bizottság nézeteit.</a:t>
            </a:r>
            <a:endParaRPr lang="hu-HU" altLang="hu-HU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10" name="Ké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38945"/>
            <a:ext cx="3171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Kép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426" y="2922545"/>
            <a:ext cx="2062976" cy="88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imer15ke_transz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4" y="248116"/>
            <a:ext cx="886640" cy="96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84" y="4255053"/>
            <a:ext cx="2651760" cy="208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86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  <p:bldP spid="20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00FF9E7-8E46-4DC0-93DA-60BE0E460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956701A1-F27E-4182-9578-B57ACF9D3C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C19C67-025A-4A22-BDB0-4CE8FD806F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13264-54ED-4FC1-AD22-DAD435060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hu-HU" dirty="0"/>
              <a:t>A projekt bemutatása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6B0E65-BA50-47AD-B2B4-9FEB58F4B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9959" y="2336872"/>
            <a:ext cx="6624735" cy="4521127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Célkitűzéseink :</a:t>
            </a:r>
          </a:p>
          <a:p>
            <a:pPr marL="0" lvl="0" indent="0">
              <a:spcBef>
                <a:spcPts val="0"/>
              </a:spcBef>
              <a:buNone/>
            </a:pPr>
            <a:endParaRPr lang="hu-H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Vendéglátó rendezvényeken használt szoftverek használatának megfigyelése</a:t>
            </a:r>
          </a:p>
          <a:p>
            <a:pPr>
              <a:spcBef>
                <a:spcPts val="0"/>
              </a:spcBef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Korszerű tanulásszervezés, modern tanítási módszerek beépítése pedagógiai programunkba, helyi tanterveinkbe</a:t>
            </a:r>
          </a:p>
          <a:p>
            <a:pPr>
              <a:spcBef>
                <a:spcPts val="0"/>
              </a:spcBef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Tananyagfejlesztés</a:t>
            </a:r>
          </a:p>
          <a:p>
            <a:pPr>
              <a:spcBef>
                <a:spcPts val="0"/>
              </a:spcBef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transzverzális készségek iskolai szinten történő alkalmazásának megfigyelése</a:t>
            </a:r>
          </a:p>
          <a:p>
            <a:pPr>
              <a:spcBef>
                <a:spcPts val="0"/>
              </a:spcBef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szituációs munkakörülmény megszervezésének, lebonyolításának hatékony fejlesztése</a:t>
            </a:r>
          </a:p>
          <a:p>
            <a:pPr>
              <a:spcBef>
                <a:spcPts val="0"/>
              </a:spcBef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Szakmai gyakorlati és szakmai elméleti oktatás harmonizálása</a:t>
            </a:r>
          </a:p>
          <a:p>
            <a:endParaRPr lang="hu-HU" sz="2000" dirty="0"/>
          </a:p>
        </p:txBody>
      </p:sp>
      <p:pic>
        <p:nvPicPr>
          <p:cNvPr id="7" name="Kép 6" descr="A képen szöveg, személy, épület, kültéri látható&#10;&#10;Automatikusan generált leírás">
            <a:extLst>
              <a:ext uri="{FF2B5EF4-FFF2-40B4-BE49-F238E27FC236}">
                <a16:creationId xmlns:a16="http://schemas.microsoft.com/office/drawing/2014/main" id="{2CDEE0BA-00C4-8CA7-06F2-949464BD02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2" r="4" b="9132"/>
          <a:stretch/>
        </p:blipFill>
        <p:spPr>
          <a:xfrm>
            <a:off x="6997450" y="3726669"/>
            <a:ext cx="4719805" cy="28360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820" y="540894"/>
            <a:ext cx="3757844" cy="285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50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7AA472B-1F43-4674-A61E-6E2C6F412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3" name="Rectangle 42">
              <a:extLst>
                <a:ext uri="{FF2B5EF4-FFF2-40B4-BE49-F238E27FC236}">
                  <a16:creationId xmlns:a16="http://schemas.microsoft.com/office/drawing/2014/main" id="{FD8883E7-F374-489C-BFC4-05B6273ADB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9976594-4DE3-4E2F-A85F-76CFE9C326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2D263F0-2680-4501-B419-0012D5713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hu-HU"/>
              <a:t>Programterv bemutatása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9DEAF99-6143-45DD-A3D2-D7ACCD6AF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hu-HU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Szakmai programunk alappillérei:</a:t>
            </a:r>
          </a:p>
          <a:p>
            <a:pPr marL="0" lvl="0" indent="0">
              <a:spcBef>
                <a:spcPts val="0"/>
              </a:spcBef>
              <a:buNone/>
            </a:pPr>
            <a:endParaRPr lang="hu-HU" sz="2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u-HU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hu-HU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shadowing</a:t>
            </a:r>
            <a:r>
              <a:rPr lang="hu-HU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-okon való részvétel (</a:t>
            </a:r>
            <a:r>
              <a:rPr lang="hu-HU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Mtu</a:t>
            </a:r>
            <a:r>
              <a:rPr lang="hu-HU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College, </a:t>
            </a:r>
            <a:r>
              <a:rPr lang="hu-HU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Kerry</a:t>
            </a:r>
            <a:r>
              <a:rPr lang="hu-HU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5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College, </a:t>
            </a:r>
            <a:r>
              <a:rPr lang="hu-HU" sz="25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Kenmare</a:t>
            </a:r>
            <a:r>
              <a:rPr lang="hu-HU" sz="25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5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hu-HU" sz="25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Education and </a:t>
            </a:r>
            <a:r>
              <a:rPr lang="hu-HU" sz="25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hu-HU" sz="25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u-HU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Egészséges étrendek alkalmazásának lehetősége a rendezvényszervezés folyamatában</a:t>
            </a:r>
          </a:p>
          <a:p>
            <a:pPr>
              <a:spcBef>
                <a:spcPts val="0"/>
              </a:spcBef>
            </a:pPr>
            <a:r>
              <a:rPr lang="hu-HU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IKT-tanórák látogatása, hospitálás: a számítógép alkalmazása a diszpozíció összeállításánál, szoftverek használata a szakmai tantárgyi tanórákon (</a:t>
            </a:r>
            <a:r>
              <a:rPr lang="hu-HU" sz="25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  <a:r>
              <a:rPr lang="hu-HU" sz="2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OneDrive)</a:t>
            </a:r>
          </a:p>
          <a:p>
            <a:endParaRPr lang="hu-HU" sz="1800" dirty="0">
              <a:latin typeface="Arial Rounded MT Bold" panose="020F0704030504030204" pitchFamily="34" charset="0"/>
            </a:endParaRPr>
          </a:p>
        </p:txBody>
      </p:sp>
      <p:pic>
        <p:nvPicPr>
          <p:cNvPr id="5" name="Kép 4" descr="A képen fű, kültéri, ég, álló látható&#10;&#10;Automatikusan generált leírás">
            <a:extLst>
              <a:ext uri="{FF2B5EF4-FFF2-40B4-BE49-F238E27FC236}">
                <a16:creationId xmlns:a16="http://schemas.microsoft.com/office/drawing/2014/main" id="{A4CE4ABB-6D2A-B098-02A6-95633A4856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r="26258" b="-3"/>
          <a:stretch/>
        </p:blipFill>
        <p:spPr>
          <a:xfrm>
            <a:off x="7135497" y="609600"/>
            <a:ext cx="2556022" cy="338080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Kép 5" descr="A képen ég, kültéri, személy, fű látható&#10;&#10;Automatikusan generált leírás">
            <a:extLst>
              <a:ext uri="{FF2B5EF4-FFF2-40B4-BE49-F238E27FC236}">
                <a16:creationId xmlns:a16="http://schemas.microsoft.com/office/drawing/2014/main" id="{76755E53-4E07-6CC7-47D1-A35E98EFBB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9" r="24497" b="-6"/>
          <a:stretch/>
        </p:blipFill>
        <p:spPr>
          <a:xfrm>
            <a:off x="9868255" y="609600"/>
            <a:ext cx="1713033" cy="205331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1DB68E5-25F8-4BF3-900C-972F947A4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8256" y="2800352"/>
            <a:ext cx="1713032" cy="1165669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Kép 6" descr="A képen szöveg, kültéri, ég, személy látható&#10;&#10;Automatikusan generált leírás">
            <a:extLst>
              <a:ext uri="{FF2B5EF4-FFF2-40B4-BE49-F238E27FC236}">
                <a16:creationId xmlns:a16="http://schemas.microsoft.com/office/drawing/2014/main" id="{A0E03C01-6262-33F6-018C-0C57549FDA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1" r="-4" b="7032"/>
          <a:stretch/>
        </p:blipFill>
        <p:spPr>
          <a:xfrm>
            <a:off x="7135497" y="4126888"/>
            <a:ext cx="4445791" cy="218247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00FF9E7-8E46-4DC0-93DA-60BE0E460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956701A1-F27E-4182-9578-B57ACF9D3C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BC19C67-025A-4A22-BDB0-4CE8FD806F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13264-54ED-4FC1-AD22-DAD435060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hu-HU" dirty="0"/>
              <a:t>A konyha világa – Ételkészítés oktatása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E6B0E65-BA50-47AD-B2B4-9FEB58F4B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56578" y="1629342"/>
            <a:ext cx="5632246" cy="3599316"/>
          </a:xfrm>
        </p:spPr>
        <p:txBody>
          <a:bodyPr>
            <a:normAutofit fontScale="92500" lnSpcReduction="20000"/>
          </a:bodyPr>
          <a:lstStyle/>
          <a:p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hu-HU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shadowing</a:t>
            </a:r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Gyakorlati oktatáson való részvétel az MTU </a:t>
            </a:r>
            <a:r>
              <a:rPr lang="hu-HU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Tralee</a:t>
            </a:r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</a:p>
          <a:p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hu-HU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shadowing</a:t>
            </a:r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Gyakorlati oktatáson való részvétel a </a:t>
            </a:r>
            <a:r>
              <a:rPr lang="hu-HU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Kerry</a:t>
            </a:r>
            <a:r>
              <a:rPr lang="hu-HU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College-</a:t>
            </a:r>
            <a:r>
              <a:rPr lang="hu-HU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ban</a:t>
            </a:r>
            <a:endParaRPr lang="hu-HU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Tankonyha és biogazdálkodás meglátogatása a </a:t>
            </a:r>
            <a:r>
              <a:rPr lang="hu-HU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Kenmare</a:t>
            </a:r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Education and </a:t>
            </a:r>
            <a:r>
              <a:rPr lang="hu-HU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Centre-</a:t>
            </a:r>
            <a:r>
              <a:rPr lang="hu-HU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endParaRPr lang="hu-HU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vállalkozásnál töltött gyakorlat fontossága</a:t>
            </a:r>
          </a:p>
          <a:p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Gyakorlati órákon és a rendezvények szervezésénél használt </a:t>
            </a:r>
            <a:r>
              <a:rPr lang="hu-HU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szoftware</a:t>
            </a:r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-k megismerése</a:t>
            </a:r>
          </a:p>
          <a:p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Gyakorlati órák </a:t>
            </a:r>
            <a:r>
              <a:rPr lang="hu-HU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anyagába</a:t>
            </a:r>
            <a:r>
              <a:rPr lang="hu-H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épített elmélet/digitális tananyag</a:t>
            </a:r>
          </a:p>
          <a:p>
            <a:endParaRPr lang="hu-HU" sz="1700" dirty="0">
              <a:latin typeface="Arial Rounded MT Bold" panose="020F0704030504030204" pitchFamily="34" charset="0"/>
            </a:endParaRPr>
          </a:p>
          <a:p>
            <a:endParaRPr lang="hu-HU" sz="1700" dirty="0">
              <a:latin typeface="Arial Rounded MT Bold" panose="020F0704030504030204" pitchFamily="34" charset="0"/>
            </a:endParaRPr>
          </a:p>
        </p:txBody>
      </p:sp>
      <p:pic>
        <p:nvPicPr>
          <p:cNvPr id="7" name="Kép 6" descr="A képen fedett pályás, konyha, személy, előkészül látható&#10;&#10;Automatikusan generált leírás">
            <a:extLst>
              <a:ext uri="{FF2B5EF4-FFF2-40B4-BE49-F238E27FC236}">
                <a16:creationId xmlns:a16="http://schemas.microsoft.com/office/drawing/2014/main" id="{3F92D773-5695-E3E7-0E6B-B8BA3CD560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5" r="4" b="240"/>
          <a:stretch/>
        </p:blipFill>
        <p:spPr>
          <a:xfrm>
            <a:off x="194565" y="2016419"/>
            <a:ext cx="3785053" cy="227440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5" name="Kép 4" descr="A képen szöveg, személy, fedett pályás, álló látható&#10;&#10;Automatikusan generált leírás">
            <a:extLst>
              <a:ext uri="{FF2B5EF4-FFF2-40B4-BE49-F238E27FC236}">
                <a16:creationId xmlns:a16="http://schemas.microsoft.com/office/drawing/2014/main" id="{70FEA587-BB3B-1AE3-08EF-0E69CCBE36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2499"/>
          <a:stretch/>
        </p:blipFill>
        <p:spPr>
          <a:xfrm>
            <a:off x="134618" y="4453611"/>
            <a:ext cx="3904949" cy="226987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Kép 5" descr="A képen asztal, étel, tányér, zöldség látható&#10;&#10;Automatikusan generált leírás">
            <a:extLst>
              <a:ext uri="{FF2B5EF4-FFF2-40B4-BE49-F238E27FC236}">
                <a16:creationId xmlns:a16="http://schemas.microsoft.com/office/drawing/2014/main" id="{410E95AA-32CB-9823-5DF8-0B38AEB681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06" y="2815160"/>
            <a:ext cx="2363261" cy="3151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3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00FF9E7-8E46-4DC0-93DA-60BE0E460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2" name="Rectangle 31">
              <a:extLst>
                <a:ext uri="{FF2B5EF4-FFF2-40B4-BE49-F238E27FC236}">
                  <a16:creationId xmlns:a16="http://schemas.microsoft.com/office/drawing/2014/main" id="{956701A1-F27E-4182-9578-B57ACF9D3C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BC19C67-025A-4A22-BDB0-4CE8FD806F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D913264-54ED-4FC1-AD22-DAD435060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hu-HU"/>
              <a:t>A konyha világa – Eredményeink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E6B0E65-BA50-47AD-B2B4-9FEB58F4B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Megismertünk:</a:t>
            </a:r>
          </a:p>
          <a:p>
            <a:r>
              <a:rPr lang="hu-HU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Új egészségmegőrző módszereket</a:t>
            </a:r>
          </a:p>
          <a:p>
            <a:r>
              <a:rPr lang="hu-HU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csoportmunka fontosságát</a:t>
            </a:r>
          </a:p>
          <a:p>
            <a:r>
              <a:rPr lang="hu-HU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digitális tananyagok szerepét</a:t>
            </a:r>
          </a:p>
          <a:p>
            <a:r>
              <a:rPr lang="hu-HU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önálló munkavégzés jelentőségét gyakorlati és elméleti oktatásban</a:t>
            </a:r>
          </a:p>
          <a:p>
            <a:r>
              <a:rPr lang="hu-HU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transzverzális készségek fejlesztésének módszereit</a:t>
            </a:r>
          </a:p>
          <a:p>
            <a:r>
              <a:rPr lang="hu-HU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digitális </a:t>
            </a:r>
            <a:r>
              <a:rPr lang="hu-HU" sz="2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szoftware-ek</a:t>
            </a:r>
            <a:r>
              <a:rPr lang="hu-HU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és eszközök jelentőségét</a:t>
            </a:r>
          </a:p>
          <a:p>
            <a:r>
              <a:rPr lang="hu-HU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„Tematikus” tanmeneteket– Konyhatechnológiák szerint (modulok)</a:t>
            </a:r>
          </a:p>
          <a:p>
            <a:endParaRPr lang="hu-HU" sz="1700" dirty="0">
              <a:latin typeface="Arial Rounded MT Bold" panose="020F0704030504030204" pitchFamily="34" charset="0"/>
            </a:endParaRPr>
          </a:p>
          <a:p>
            <a:endParaRPr lang="hu-HU" sz="1700" dirty="0">
              <a:latin typeface="Arial Rounded MT Bold" panose="020F0704030504030204" pitchFamily="34" charset="0"/>
            </a:endParaRPr>
          </a:p>
        </p:txBody>
      </p:sp>
      <p:pic>
        <p:nvPicPr>
          <p:cNvPr id="7" name="Kép 6" descr="A képen szöveg, ég, kültéri, talaj látható&#10;&#10;Automatikusan generált leírás">
            <a:extLst>
              <a:ext uri="{FF2B5EF4-FFF2-40B4-BE49-F238E27FC236}">
                <a16:creationId xmlns:a16="http://schemas.microsoft.com/office/drawing/2014/main" id="{5546F1E3-4F12-BA51-742F-BC6EC331C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r="4" b="13127"/>
          <a:stretch/>
        </p:blipFill>
        <p:spPr>
          <a:xfrm>
            <a:off x="7046509" y="454759"/>
            <a:ext cx="4465169" cy="268307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09" y="3429000"/>
            <a:ext cx="4353875" cy="326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7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00FF9E7-8E46-4DC0-93DA-60BE0E460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2" name="Rectangle 31">
              <a:extLst>
                <a:ext uri="{FF2B5EF4-FFF2-40B4-BE49-F238E27FC236}">
                  <a16:creationId xmlns:a16="http://schemas.microsoft.com/office/drawing/2014/main" id="{956701A1-F27E-4182-9578-B57ACF9D3C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BC19C67-025A-4A22-BDB0-4CE8FD806F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D913264-54ED-4FC1-AD22-DAD435060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hu-HU"/>
              <a:t>Cukrászat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E6B0E65-BA50-47AD-B2B4-9FEB58F4B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34572" y="3047384"/>
            <a:ext cx="5632246" cy="3599316"/>
          </a:xfrm>
        </p:spPr>
        <p:txBody>
          <a:bodyPr>
            <a:normAutofit/>
          </a:bodyPr>
          <a:lstStyle/>
          <a:p>
            <a:r>
              <a:rPr lang="hu-HU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Megtapasztaltuk a termőföldtől az asztalig alapon működő oktatás fontosságát</a:t>
            </a:r>
          </a:p>
          <a:p>
            <a:r>
              <a:rPr lang="hu-HU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Megismertük </a:t>
            </a:r>
            <a:r>
              <a:rPr lang="hu-HU" sz="1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hét </a:t>
            </a:r>
            <a:r>
              <a:rPr lang="hu-HU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ír tradicionális desszert elkészítési módját</a:t>
            </a:r>
          </a:p>
          <a:p>
            <a:r>
              <a:rPr lang="hu-HU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Megtanultuk a farmon termelt </a:t>
            </a:r>
            <a:r>
              <a:rPr lang="hu-HU" sz="19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hu-HU" sz="1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nyersanyagok </a:t>
            </a:r>
            <a:r>
              <a:rPr lang="hu-HU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sokrétű felhasználását</a:t>
            </a:r>
          </a:p>
          <a:p>
            <a:r>
              <a:rPr lang="hu-HU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Elsajátítottuk, hogyan lehet kevésbé károsítani a környezetünket a termelő tevékenységekkel</a:t>
            </a:r>
          </a:p>
          <a:p>
            <a:r>
              <a:rPr lang="hu-HU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Megfigyeltük a cukrászkészítmények alkalomhoz, helyszínhez, napszakhoz illeszkedő </a:t>
            </a:r>
            <a:r>
              <a:rPr lang="hu-HU" sz="1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elkészítését, tálalását </a:t>
            </a:r>
            <a:endParaRPr lang="hu-HU" sz="1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900" dirty="0">
              <a:latin typeface="Arial Rounded MT Bold" panose="020F0704030504030204" pitchFamily="34" charset="0"/>
            </a:endParaRPr>
          </a:p>
        </p:txBody>
      </p:sp>
      <p:pic>
        <p:nvPicPr>
          <p:cNvPr id="7" name="Kép 6" descr="A képen szöveg, fedett pályás, mennyezet, személy látható&#10;&#10;Automatikusan generált leírás">
            <a:extLst>
              <a:ext uri="{FF2B5EF4-FFF2-40B4-BE49-F238E27FC236}">
                <a16:creationId xmlns:a16="http://schemas.microsoft.com/office/drawing/2014/main" id="{5C015587-09C1-41FB-5905-097A99B772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1" r="4" b="54"/>
          <a:stretch/>
        </p:blipFill>
        <p:spPr>
          <a:xfrm>
            <a:off x="6890793" y="0"/>
            <a:ext cx="4719805" cy="28360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Kép 5" descr="A képen személy, fedett pályás látható&#10;&#10;Automatikusan generált leírás">
            <a:extLst>
              <a:ext uri="{FF2B5EF4-FFF2-40B4-BE49-F238E27FC236}">
                <a16:creationId xmlns:a16="http://schemas.microsoft.com/office/drawing/2014/main" id="{A2A95AC8-93BC-E0E0-EA5B-AA559DF09D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" y="2172759"/>
            <a:ext cx="3280463" cy="437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 descr="A képen szöveg, padló, fedett pályás látható&#10;&#10;Automatikusan generált leírás">
            <a:extLst>
              <a:ext uri="{FF2B5EF4-FFF2-40B4-BE49-F238E27FC236}">
                <a16:creationId xmlns:a16="http://schemas.microsoft.com/office/drawing/2014/main" id="{6B70F774-DF39-478A-1EAC-E3109F271A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31" y="2194912"/>
            <a:ext cx="2460348" cy="437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9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00FF9E7-8E46-4DC0-93DA-60BE0E460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8" name="Rectangle 37">
              <a:extLst>
                <a:ext uri="{FF2B5EF4-FFF2-40B4-BE49-F238E27FC236}">
                  <a16:creationId xmlns:a16="http://schemas.microsoft.com/office/drawing/2014/main" id="{956701A1-F27E-4182-9578-B57ACF9D3C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BC19C67-025A-4A22-BDB0-4CE8FD806F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CD913264-54ED-4FC1-AD22-DAD435060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hu-HU"/>
              <a:t>Cukrászati technológiák</a:t>
            </a:r>
            <a:endParaRPr lang="hu-HU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E6B0E65-BA50-47AD-B2B4-9FEB58F4B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0689" y="2010750"/>
            <a:ext cx="5144664" cy="484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Elsajátítottuk</a:t>
            </a: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Különböző egészségmegőrző technikák alkalmazását cukrászipari termékek készítése során</a:t>
            </a:r>
          </a:p>
          <a:p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Tortaformák szilikonpapírral való kibélelésének új módját</a:t>
            </a:r>
          </a:p>
          <a:p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Szirupok desszertbe való befecskendezésének </a:t>
            </a:r>
            <a:r>
              <a:rPr lang="hu-H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módszereit</a:t>
            </a:r>
          </a:p>
          <a:p>
            <a:r>
              <a:rPr lang="hu-HU" sz="20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Ganache</a:t>
            </a:r>
            <a:r>
              <a:rPr lang="hu-H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csokoládé bon-bonok, </a:t>
            </a:r>
            <a:r>
              <a:rPr lang="hu-HU" sz="20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karamellizálás</a:t>
            </a:r>
            <a:r>
              <a:rPr lang="hu-H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ruby</a:t>
            </a:r>
            <a:r>
              <a:rPr lang="hu-H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csokoládék készítése</a:t>
            </a:r>
            <a:endParaRPr lang="hu-H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A képen szöveg, fedett pályás, személy, asztal látható&#10;&#10;Automatikusan generált leírás">
            <a:extLst>
              <a:ext uri="{FF2B5EF4-FFF2-40B4-BE49-F238E27FC236}">
                <a16:creationId xmlns:a16="http://schemas.microsoft.com/office/drawing/2014/main" id="{59816248-0D5B-54A7-F5E3-608E61F5CE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5" r="4" b="4"/>
          <a:stretch/>
        </p:blipFill>
        <p:spPr>
          <a:xfrm>
            <a:off x="8132736" y="85591"/>
            <a:ext cx="3965702" cy="230518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90" y="2390776"/>
            <a:ext cx="3206860" cy="240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41" y="4608740"/>
            <a:ext cx="3826239" cy="2152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05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000B9EE5-E5A7-4E69-A1F1-5BF0A0E07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7" name="Rectangle 36">
              <a:extLst>
                <a:ext uri="{FF2B5EF4-FFF2-40B4-BE49-F238E27FC236}">
                  <a16:creationId xmlns:a16="http://schemas.microsoft.com/office/drawing/2014/main" id="{2C334725-6E35-433F-B92D-4E897FA819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CC960A6-9487-44CE-8D7C-E4B21299D6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9079692A-7677-4AFE-8F10-7D0CE6E6D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5408" y="-1"/>
            <a:ext cx="4736592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fedett pályás, ablak, szoba, élet látható&#10;&#10;Automatikusan generált leírás">
            <a:extLst>
              <a:ext uri="{FF2B5EF4-FFF2-40B4-BE49-F238E27FC236}">
                <a16:creationId xmlns:a16="http://schemas.microsoft.com/office/drawing/2014/main" id="{B58F42C9-E375-0457-3FF5-0FF77C781C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r="1" b="5657"/>
          <a:stretch/>
        </p:blipFill>
        <p:spPr>
          <a:xfrm>
            <a:off x="7550979" y="1"/>
            <a:ext cx="4645152" cy="22250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B466075-C91E-407D-BFCB-3B87C1128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hu-HU" dirty="0"/>
              <a:t>Rendezvényszervezés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6BDBB1-A7C5-42B1-925F-0029F87D4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8846" y="2583276"/>
            <a:ext cx="642321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alkalomhoz kapcsolódó rendezvények szervezése terén megfigyeltük:</a:t>
            </a:r>
          </a:p>
          <a:p>
            <a:pPr marL="0" indent="0">
              <a:buNone/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 A diszpozíciók különbözőségét</a:t>
            </a:r>
          </a:p>
          <a:p>
            <a:pPr>
              <a:buFontTx/>
              <a:buChar char="-"/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Rendezvényszervezéssel kapcsolatos kisfilmeket </a:t>
            </a:r>
            <a:r>
              <a:rPr lang="hu-H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felületen</a:t>
            </a:r>
          </a:p>
          <a:p>
            <a:pPr>
              <a:buFontTx/>
              <a:buChar char="-"/>
            </a:pP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Rendezvénytermek felszereltségét, elrendezését: </a:t>
            </a:r>
            <a:r>
              <a:rPr lang="hu-H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Manor</a:t>
            </a:r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West Hotel, Park Hotel </a:t>
            </a:r>
            <a:r>
              <a:rPr lang="hu-H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Kenmare</a:t>
            </a:r>
            <a:endParaRPr lang="hu-H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vendéglátó eseményeken alkalmazandó illemszabályok sorát</a:t>
            </a:r>
          </a:p>
        </p:txBody>
      </p:sp>
      <p:pic>
        <p:nvPicPr>
          <p:cNvPr id="7" name="Kép 6" descr="A képen szöveg, padló, fedett pályás, mennyezet látható&#10;&#10;Automatikusan generált leírás">
            <a:extLst>
              <a:ext uri="{FF2B5EF4-FFF2-40B4-BE49-F238E27FC236}">
                <a16:creationId xmlns:a16="http://schemas.microsoft.com/office/drawing/2014/main" id="{7CD6F373-311A-504F-9614-86CA1B0480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6" r="4" b="248"/>
          <a:stretch/>
        </p:blipFill>
        <p:spPr>
          <a:xfrm rot="21600000">
            <a:off x="7555110" y="2322651"/>
            <a:ext cx="4641021" cy="2212697"/>
          </a:xfrm>
          <a:prstGeom prst="rect">
            <a:avLst/>
          </a:prstGeom>
        </p:spPr>
      </p:pic>
      <p:pic>
        <p:nvPicPr>
          <p:cNvPr id="5" name="Kép 4" descr="A képen fedett pályás, fal, mennyezet, padló látható&#10;&#10;Automatikusan generált leírás">
            <a:extLst>
              <a:ext uri="{FF2B5EF4-FFF2-40B4-BE49-F238E27FC236}">
                <a16:creationId xmlns:a16="http://schemas.microsoft.com/office/drawing/2014/main" id="{8F0DBD9C-5B90-246F-8616-65B251C2EB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 r="4" b="9425"/>
          <a:stretch/>
        </p:blipFill>
        <p:spPr>
          <a:xfrm rot="21600000">
            <a:off x="7555110" y="4632960"/>
            <a:ext cx="4641021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7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00FF9E7-8E46-4DC0-93DA-60BE0E460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956701A1-F27E-4182-9578-B57ACF9D3C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C19C67-025A-4A22-BDB0-4CE8FD806F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13264-54ED-4FC1-AD22-DAD435060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hu-HU" dirty="0"/>
              <a:t>„</a:t>
            </a:r>
            <a:r>
              <a:rPr lang="hu-HU" dirty="0" err="1"/>
              <a:t>Soft</a:t>
            </a:r>
            <a:r>
              <a:rPr lang="hu-HU" dirty="0"/>
              <a:t> </a:t>
            </a:r>
            <a:r>
              <a:rPr lang="hu-HU" dirty="0" err="1"/>
              <a:t>skills</a:t>
            </a:r>
            <a:r>
              <a:rPr lang="hu-HU" dirty="0"/>
              <a:t>”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6B0E65-BA50-47AD-B2B4-9FEB58F4B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986" y="2587398"/>
            <a:ext cx="4156353" cy="3599316"/>
          </a:xfrm>
        </p:spPr>
        <p:txBody>
          <a:bodyPr>
            <a:normAutofit/>
          </a:bodyPr>
          <a:lstStyle/>
          <a:p>
            <a:pPr lvl="0"/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Nemzetközi kapcsolatok elmélyítése</a:t>
            </a:r>
          </a:p>
          <a:p>
            <a:pPr lvl="0"/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Interkulturális készségek fejlesztése</a:t>
            </a:r>
          </a:p>
          <a:p>
            <a:pPr lvl="0"/>
            <a:r>
              <a:rPr lang="hu-H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Transzverzális készségek finomítása: kooperatív tevékenységek,   kritikus gondolkodás, kreativitás, vezetői- és informatikai készségek fejlesztése, problémamegoldás</a:t>
            </a:r>
          </a:p>
          <a:p>
            <a:endParaRPr lang="hu-HU" sz="2000" dirty="0"/>
          </a:p>
        </p:txBody>
      </p:sp>
      <p:pic>
        <p:nvPicPr>
          <p:cNvPr id="5" name="Kép 4" descr="A képen padló, fedett pályás, élet, bútorok látható&#10;&#10;Automatikusan generált leírás">
            <a:extLst>
              <a:ext uri="{FF2B5EF4-FFF2-40B4-BE49-F238E27FC236}">
                <a16:creationId xmlns:a16="http://schemas.microsoft.com/office/drawing/2014/main" id="{01EC1E6D-E9E9-D223-4094-7A87033BA2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0" b="1"/>
          <a:stretch/>
        </p:blipFill>
        <p:spPr>
          <a:xfrm>
            <a:off x="7772672" y="3927524"/>
            <a:ext cx="4327764" cy="260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03" y="2674038"/>
            <a:ext cx="3338282" cy="250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61" y="162275"/>
            <a:ext cx="4353875" cy="326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2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2769</TotalTime>
  <Words>503</Words>
  <Application>Microsoft Office PowerPoint</Application>
  <PresentationFormat>Szélesvásznú</PresentationFormat>
  <Paragraphs>95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Rockwell</vt:lpstr>
      <vt:lpstr>Times New Roman</vt:lpstr>
      <vt:lpstr>Trebuchet MS</vt:lpstr>
      <vt:lpstr>Berlin</vt:lpstr>
      <vt:lpstr>Oktatók mobilitása Professionals’ Mobility/ Germany   16.04.2023.-21.04.2023.</vt:lpstr>
      <vt:lpstr>A projekt bemutatása</vt:lpstr>
      <vt:lpstr>Programterv bemutatása </vt:lpstr>
      <vt:lpstr>A konyha világa – Ételkészítés oktatása</vt:lpstr>
      <vt:lpstr>A konyha világa – Eredményeink</vt:lpstr>
      <vt:lpstr>Cukrászat</vt:lpstr>
      <vt:lpstr>Cukrászati technológiák</vt:lpstr>
      <vt:lpstr>Rendezvényszervezés</vt:lpstr>
      <vt:lpstr>„Soft skills” </vt:lpstr>
      <vt:lpstr>Összegzés</vt:lpstr>
      <vt:lpstr>                Köszönjük a figyelmet!             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program, 2015-2017</dc:title>
  <dc:creator>Szentpáli_TIOP</dc:creator>
  <cp:lastModifiedBy>KissneSzBarbara</cp:lastModifiedBy>
  <cp:revision>115</cp:revision>
  <dcterms:created xsi:type="dcterms:W3CDTF">2016-12-02T11:52:46Z</dcterms:created>
  <dcterms:modified xsi:type="dcterms:W3CDTF">2023-05-02T09:50:17Z</dcterms:modified>
</cp:coreProperties>
</file>