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2B0657-46FE-4C00-88D3-8A163AD33621}" v="5" dt="2022-12-11T14:03:53.219"/>
    <p1510:client id="{4A1AA98D-2EAD-45A4-87FE-E750825B269F}" v="4" dt="2022-12-10T15:51:27.66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182" autoAdjust="0"/>
  </p:normalViewPr>
  <p:slideViewPr>
    <p:cSldViewPr>
      <p:cViewPr varScale="1">
        <p:scale>
          <a:sx n="69" d="100"/>
          <a:sy n="69" d="100"/>
        </p:scale>
        <p:origin x="144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silla Nagy-Csinos" userId="79dbae4ab56ab3b7" providerId="LiveId" clId="{032B0657-46FE-4C00-88D3-8A163AD33621}"/>
    <pc:docChg chg="custSel modSld">
      <pc:chgData name="Csilla Nagy-Csinos" userId="79dbae4ab56ab3b7" providerId="LiveId" clId="{032B0657-46FE-4C00-88D3-8A163AD33621}" dt="2022-12-11T14:03:53.249" v="7" actId="27636"/>
      <pc:docMkLst>
        <pc:docMk/>
      </pc:docMkLst>
      <pc:sldChg chg="modSp mod modAnim">
        <pc:chgData name="Csilla Nagy-Csinos" userId="79dbae4ab56ab3b7" providerId="LiveId" clId="{032B0657-46FE-4C00-88D3-8A163AD33621}" dt="2022-12-11T14:03:53.249" v="7" actId="27636"/>
        <pc:sldMkLst>
          <pc:docMk/>
          <pc:sldMk cId="0" sldId="256"/>
        </pc:sldMkLst>
        <pc:spChg chg="mod">
          <ac:chgData name="Csilla Nagy-Csinos" userId="79dbae4ab56ab3b7" providerId="LiveId" clId="{032B0657-46FE-4C00-88D3-8A163AD33621}" dt="2022-12-11T14:03:53.249" v="7" actId="27636"/>
          <ac:spMkLst>
            <pc:docMk/>
            <pc:sldMk cId="0" sldId="256"/>
            <ac:spMk id="3" creationId="{00000000-0000-0000-0000-000000000000}"/>
          </ac:spMkLst>
        </pc:spChg>
      </pc:sldChg>
    </pc:docChg>
  </pc:docChgLst>
  <pc:docChgLst>
    <pc:chgData name="Csilla Nagy-Csinos" userId="79dbae4ab56ab3b7" providerId="LiveId" clId="{4A1AA98D-2EAD-45A4-87FE-E750825B269F}"/>
    <pc:docChg chg="custSel modSld">
      <pc:chgData name="Csilla Nagy-Csinos" userId="79dbae4ab56ab3b7" providerId="LiveId" clId="{4A1AA98D-2EAD-45A4-87FE-E750825B269F}" dt="2022-12-10T15:51:27.668" v="7" actId="255"/>
      <pc:docMkLst>
        <pc:docMk/>
      </pc:docMkLst>
      <pc:sldChg chg="modSp mod modAnim">
        <pc:chgData name="Csilla Nagy-Csinos" userId="79dbae4ab56ab3b7" providerId="LiveId" clId="{4A1AA98D-2EAD-45A4-87FE-E750825B269F}" dt="2022-12-10T15:51:27.668" v="7" actId="255"/>
        <pc:sldMkLst>
          <pc:docMk/>
          <pc:sldMk cId="0" sldId="256"/>
        </pc:sldMkLst>
        <pc:spChg chg="mod">
          <ac:chgData name="Csilla Nagy-Csinos" userId="79dbae4ab56ab3b7" providerId="LiveId" clId="{4A1AA98D-2EAD-45A4-87FE-E750825B269F}" dt="2022-12-10T15:51:27.668" v="7" actId="255"/>
          <ac:spMkLst>
            <pc:docMk/>
            <pc:sldMk cId="0" sldId="256"/>
            <ac:spMk id="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D150D3-C59A-4034-A0CD-5350C55C9AD6}" type="datetimeFigureOut">
              <a:rPr lang="hu-HU" smtClean="0"/>
              <a:t>2023. 05. 08.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6E3B0E-1461-4A7C-9405-8C864C4A8FB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48766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Z 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6E3B0E-1461-4A7C-9405-8C864C4A8FB7}" type="slidenum">
              <a:rPr lang="hu-HU" smtClean="0"/>
              <a:t>18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681595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5459" y="959313"/>
            <a:ext cx="5760741" cy="2571891"/>
          </a:xfrm>
        </p:spPr>
        <p:txBody>
          <a:bodyPr bIns="0" anchor="b">
            <a:normAutofit/>
          </a:bodyPr>
          <a:lstStyle>
            <a:lvl1pPr algn="l">
              <a:defRPr sz="54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5459" y="3531205"/>
            <a:ext cx="5760741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600" b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6D7ED-D3DB-49A8-B400-D8AD39CF0A96}" type="datetimeFigureOut">
              <a:rPr lang="hu-HU" smtClean="0"/>
              <a:t>2023. 05. 08.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25459" y="329308"/>
            <a:ext cx="3392144" cy="309201"/>
          </a:xfrm>
        </p:spPr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86200" y="131730"/>
            <a:ext cx="802005" cy="503578"/>
          </a:xfrm>
        </p:spPr>
        <p:txBody>
          <a:bodyPr/>
          <a:lstStyle/>
          <a:p>
            <a:fld id="{0EA56782-4462-41BB-8079-12D7CED5B444}" type="slidenum">
              <a:rPr lang="hu-HU" smtClean="0"/>
              <a:t>‹#›</a:t>
            </a:fld>
            <a:endParaRPr lang="hu-HU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r="42454" b="36435"/>
          <a:stretch/>
        </p:blipFill>
        <p:spPr>
          <a:xfrm>
            <a:off x="1125460" y="643464"/>
            <a:ext cx="6574536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414467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6D7ED-D3DB-49A8-B400-D8AD39CF0A96}" type="datetimeFigureOut">
              <a:rPr lang="hu-HU" smtClean="0"/>
              <a:t>2023. 05. 08.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56782-4462-41BB-8079-12D7CED5B444}" type="slidenum">
              <a:rPr lang="hu-HU" smtClean="0"/>
              <a:t>‹#›</a:t>
            </a:fld>
            <a:endParaRPr lang="hu-HU"/>
          </a:p>
        </p:txBody>
      </p:sp>
      <p:pic>
        <p:nvPicPr>
          <p:cNvPr id="15" name="Picture 14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r="42454" b="36435"/>
          <a:stretch/>
        </p:blipFill>
        <p:spPr>
          <a:xfrm>
            <a:off x="1125460" y="643464"/>
            <a:ext cx="6574536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61008208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6447" y="796298"/>
            <a:ext cx="1103027" cy="466256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1910" y="796298"/>
            <a:ext cx="5301095" cy="466256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6D7ED-D3DB-49A8-B400-D8AD39CF0A96}" type="datetimeFigureOut">
              <a:rPr lang="hu-HU" smtClean="0"/>
              <a:t>2023. 05. 08.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56782-4462-41BB-8079-12D7CED5B444}" type="slidenum">
              <a:rPr lang="hu-HU" smtClean="0"/>
              <a:t>‹#›</a:t>
            </a:fld>
            <a:endParaRPr lang="hu-HU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r="59215" b="36435"/>
          <a:stretch/>
        </p:blipFill>
        <p:spPr>
          <a:xfrm rot="5400000">
            <a:off x="5605390" y="3050294"/>
            <a:ext cx="4663440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5541635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6D7ED-D3DB-49A8-B400-D8AD39CF0A96}" type="datetimeFigureOut">
              <a:rPr lang="hu-HU" smtClean="0"/>
              <a:t>2023. 05. 08.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56782-4462-41BB-8079-12D7CED5B444}" type="slidenum">
              <a:rPr lang="hu-HU" smtClean="0"/>
              <a:t>‹#›</a:t>
            </a:fld>
            <a:endParaRPr lang="hu-HU"/>
          </a:p>
        </p:txBody>
      </p:sp>
      <p:pic>
        <p:nvPicPr>
          <p:cNvPr id="15" name="Picture 14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r="42454" b="36435"/>
          <a:stretch/>
        </p:blipFill>
        <p:spPr>
          <a:xfrm>
            <a:off x="1125460" y="643464"/>
            <a:ext cx="6574536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41163775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5459" y="1756130"/>
            <a:ext cx="5764142" cy="2050066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5460" y="3806196"/>
            <a:ext cx="5764142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6D7ED-D3DB-49A8-B400-D8AD39CF0A96}" type="datetimeFigureOut">
              <a:rPr lang="hu-HU" smtClean="0"/>
              <a:t>2023. 05. 08.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56782-4462-41BB-8079-12D7CED5B444}" type="slidenum">
              <a:rPr lang="hu-HU" smtClean="0"/>
              <a:t>‹#›</a:t>
            </a:fld>
            <a:endParaRPr lang="hu-HU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r="42454" b="36435"/>
          <a:stretch/>
        </p:blipFill>
        <p:spPr>
          <a:xfrm>
            <a:off x="1125460" y="643464"/>
            <a:ext cx="6574536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7125832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5459" y="959314"/>
            <a:ext cx="6564015" cy="1044117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5459" y="2172548"/>
            <a:ext cx="3125871" cy="327894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3822" y="2172548"/>
            <a:ext cx="3125652" cy="3278947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6D7ED-D3DB-49A8-B400-D8AD39CF0A96}" type="datetimeFigureOut">
              <a:rPr lang="hu-HU" smtClean="0"/>
              <a:t>2023. 05. 08.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56782-4462-41BB-8079-12D7CED5B444}" type="slidenum">
              <a:rPr lang="hu-HU" smtClean="0"/>
              <a:t>‹#›</a:t>
            </a:fld>
            <a:endParaRPr lang="hu-HU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r="42454" b="36435"/>
          <a:stretch/>
        </p:blipFill>
        <p:spPr>
          <a:xfrm>
            <a:off x="1125460" y="643464"/>
            <a:ext cx="6574536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77858567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652" y="959903"/>
            <a:ext cx="6571344" cy="10446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8131" y="2169094"/>
            <a:ext cx="312576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none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8131" y="2973815"/>
            <a:ext cx="3125766" cy="2491662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3822" y="2172548"/>
            <a:ext cx="31256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none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63822" y="2971035"/>
            <a:ext cx="3125652" cy="248498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6D7ED-D3DB-49A8-B400-D8AD39CF0A96}" type="datetimeFigureOut">
              <a:rPr lang="hu-HU" smtClean="0"/>
              <a:t>2023. 05. 08.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56782-4462-41BB-8079-12D7CED5B444}" type="slidenum">
              <a:rPr lang="hu-HU" smtClean="0"/>
              <a:t>‹#›</a:t>
            </a:fld>
            <a:endParaRPr lang="hu-HU"/>
          </a:p>
        </p:txBody>
      </p:sp>
      <p:pic>
        <p:nvPicPr>
          <p:cNvPr id="18" name="Picture 17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r="42454" b="36435"/>
          <a:stretch/>
        </p:blipFill>
        <p:spPr>
          <a:xfrm>
            <a:off x="1125460" y="643464"/>
            <a:ext cx="6574536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88662179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6D7ED-D3DB-49A8-B400-D8AD39CF0A96}" type="datetimeFigureOut">
              <a:rPr lang="hu-HU" smtClean="0"/>
              <a:t>2023. 05. 08.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56782-4462-41BB-8079-12D7CED5B444}" type="slidenum">
              <a:rPr lang="hu-HU" smtClean="0"/>
              <a:t>‹#›</a:t>
            </a:fld>
            <a:endParaRPr lang="hu-HU"/>
          </a:p>
        </p:txBody>
      </p:sp>
      <p:pic>
        <p:nvPicPr>
          <p:cNvPr id="14" name="Picture 13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r="42454" b="36435"/>
          <a:stretch/>
        </p:blipFill>
        <p:spPr>
          <a:xfrm>
            <a:off x="1125460" y="643464"/>
            <a:ext cx="6574536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02862921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6D7ED-D3DB-49A8-B400-D8AD39CF0A96}" type="datetimeFigureOut">
              <a:rPr lang="hu-HU" smtClean="0"/>
              <a:t>2023. 05. 08.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56782-4462-41BB-8079-12D7CED5B44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09280954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041" y="959313"/>
            <a:ext cx="2425950" cy="224205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9877" y="960890"/>
            <a:ext cx="3828178" cy="4496910"/>
          </a:xfrm>
        </p:spPr>
        <p:txBody>
          <a:bodyPr anchor="ctr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4041" y="3205492"/>
            <a:ext cx="2427369" cy="2248181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6D7ED-D3DB-49A8-B400-D8AD39CF0A96}" type="datetimeFigureOut">
              <a:rPr lang="hu-HU" smtClean="0"/>
              <a:t>2023. 05. 08.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56782-4462-41BB-8079-12D7CED5B444}" type="slidenum">
              <a:rPr lang="hu-HU" smtClean="0"/>
              <a:t>‹#›</a:t>
            </a:fld>
            <a:endParaRPr lang="hu-HU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r="42454" b="36435"/>
          <a:stretch/>
        </p:blipFill>
        <p:spPr>
          <a:xfrm>
            <a:off x="1125460" y="643464"/>
            <a:ext cx="6574536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63482589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4996501" y="482171"/>
            <a:ext cx="3511387" cy="5149101"/>
            <a:chOff x="4996501" y="482171"/>
            <a:chExt cx="3511387" cy="5149101"/>
          </a:xfrm>
        </p:grpSpPr>
        <p:sp>
          <p:nvSpPr>
            <p:cNvPr id="14" name="Rectangle 13"/>
            <p:cNvSpPr/>
            <p:nvPr/>
          </p:nvSpPr>
          <p:spPr>
            <a:xfrm>
              <a:off x="4996501" y="482171"/>
              <a:ext cx="3511387" cy="5149101"/>
            </a:xfrm>
            <a:prstGeom prst="rect">
              <a:avLst/>
            </a:prstGeom>
            <a:gradFill>
              <a:gsLst>
                <a:gs pos="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5312152" y="812506"/>
              <a:ext cx="2883013" cy="4479361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2077" y="1129512"/>
            <a:ext cx="3386166" cy="1918487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40128" y="1122543"/>
            <a:ext cx="2234998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31420" y="3057166"/>
            <a:ext cx="3390817" cy="2092568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24592" y="5469857"/>
            <a:ext cx="3393977" cy="320123"/>
          </a:xfrm>
        </p:spPr>
        <p:txBody>
          <a:bodyPr/>
          <a:lstStyle>
            <a:lvl1pPr algn="l">
              <a:defRPr/>
            </a:lvl1pPr>
          </a:lstStyle>
          <a:p>
            <a:fld id="{C266D7ED-D3DB-49A8-B400-D8AD39CF0A96}" type="datetimeFigureOut">
              <a:rPr lang="hu-HU" smtClean="0"/>
              <a:t>2023. 05. 08.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25459" y="318641"/>
            <a:ext cx="2601032" cy="320931"/>
          </a:xfrm>
        </p:spPr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726491" y="131730"/>
            <a:ext cx="795746" cy="503578"/>
          </a:xfrm>
        </p:spPr>
        <p:txBody>
          <a:bodyPr/>
          <a:lstStyle/>
          <a:p>
            <a:fld id="{0EA56782-4462-41BB-8079-12D7CED5B444}" type="slidenum">
              <a:rPr lang="hu-HU" smtClean="0"/>
              <a:t>‹#›</a:t>
            </a:fld>
            <a:endParaRPr lang="hu-HU"/>
          </a:p>
        </p:txBody>
      </p:sp>
      <p:pic>
        <p:nvPicPr>
          <p:cNvPr id="22" name="Picture 21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r="70363" b="36435"/>
          <a:stretch/>
        </p:blipFill>
        <p:spPr>
          <a:xfrm>
            <a:off x="1125460" y="643464"/>
            <a:ext cx="339242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97515703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19854"/>
            <a:ext cx="9144000" cy="74295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468769"/>
            <a:ext cx="9144000" cy="56470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  <a:lumMod val="100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3" name="Straight Connector 12"/>
          <p:cNvCxnSpPr/>
          <p:nvPr/>
        </p:nvCxnSpPr>
        <p:spPr>
          <a:xfrm>
            <a:off x="0" y="6121005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28684" y="956172"/>
            <a:ext cx="6571343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8684" y="2167385"/>
            <a:ext cx="6571343" cy="32886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21309" y="330371"/>
            <a:ext cx="2368292" cy="3049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66D7ED-D3DB-49A8-B400-D8AD39CF0A96}" type="datetimeFigureOut">
              <a:rPr lang="hu-HU" smtClean="0"/>
              <a:t>2023. 05. 08.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8684" y="329308"/>
            <a:ext cx="3388498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93728" y="131730"/>
            <a:ext cx="795746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0EA56782-4462-41BB-8079-12D7CED5B44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14977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med">
    <p:wipe dir="d"/>
  </p:transition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1210907"/>
            <a:ext cx="7772400" cy="489901"/>
          </a:xfrm>
        </p:spPr>
        <p:txBody>
          <a:bodyPr>
            <a:normAutofit/>
          </a:bodyPr>
          <a:lstStyle/>
          <a:p>
            <a:r>
              <a:rPr lang="hu-HU" sz="1200" dirty="0">
                <a:latin typeface="Arial" pitchFamily="34" charset="0"/>
                <a:cs typeface="Arial" pitchFamily="34" charset="0"/>
              </a:rPr>
              <a:t>Erasmus+ VET </a:t>
            </a:r>
            <a:r>
              <a:rPr lang="hu-HU" sz="1200" dirty="0" err="1">
                <a:latin typeface="Arial" pitchFamily="34" charset="0"/>
                <a:cs typeface="Arial" pitchFamily="34" charset="0"/>
              </a:rPr>
              <a:t>Mobility</a:t>
            </a:r>
            <a:r>
              <a:rPr lang="hu-HU" sz="1200" dirty="0">
                <a:latin typeface="Arial" pitchFamily="34" charset="0"/>
                <a:cs typeface="Arial" pitchFamily="34" charset="0"/>
              </a:rPr>
              <a:t>, 2020-1-HU01-KA102-078492  FOOD-TOUR: </a:t>
            </a:r>
            <a:r>
              <a:rPr lang="hu-HU" sz="1200" dirty="0" err="1">
                <a:latin typeface="Arial" pitchFamily="34" charset="0"/>
                <a:cs typeface="Arial" pitchFamily="34" charset="0"/>
              </a:rPr>
              <a:t>Fostering</a:t>
            </a:r>
            <a:r>
              <a:rPr lang="hu-HU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hu-HU" sz="1200" dirty="0" err="1">
                <a:latin typeface="Arial" pitchFamily="34" charset="0"/>
                <a:cs typeface="Arial" pitchFamily="34" charset="0"/>
              </a:rPr>
              <a:t>Transferable</a:t>
            </a:r>
            <a:r>
              <a:rPr lang="hu-HU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hu-HU" sz="1200" dirty="0" err="1">
                <a:latin typeface="Arial" pitchFamily="34" charset="0"/>
                <a:cs typeface="Arial" pitchFamily="34" charset="0"/>
              </a:rPr>
              <a:t>Skills</a:t>
            </a:r>
            <a:r>
              <a:rPr lang="hu-HU" sz="1200" dirty="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br>
              <a:rPr lang="hu-HU" sz="1200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endParaRPr lang="hu-HU" sz="12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251520" y="1802051"/>
            <a:ext cx="8784976" cy="4363253"/>
          </a:xfrm>
        </p:spPr>
        <p:txBody>
          <a:bodyPr>
            <a:normAutofit fontScale="70000" lnSpcReduction="20000"/>
          </a:bodyPr>
          <a:lstStyle/>
          <a:p>
            <a:endParaRPr lang="hu-HU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u-HU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Food</a:t>
            </a:r>
            <a:r>
              <a:rPr lang="hu-HU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-Tour VET</a:t>
            </a:r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STUDENTS</a:t>
            </a:r>
            <a:r>
              <a:rPr lang="hu-H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 MOBILITY / GERMANY</a:t>
            </a:r>
          </a:p>
          <a:p>
            <a:pPr algn="ctr"/>
            <a:r>
              <a:rPr lang="hu-H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06. November 2022- 29. November 2022</a:t>
            </a:r>
            <a:r>
              <a:rPr lang="hu-HU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endParaRPr lang="hu-HU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u-HU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Placement</a:t>
            </a:r>
            <a:r>
              <a:rPr lang="hu-HU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Hotel Wilder Mann</a:t>
            </a:r>
            <a:r>
              <a:rPr lang="hu-H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Aschaffenburg</a:t>
            </a:r>
            <a:endParaRPr lang="hu-HU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Made </a:t>
            </a:r>
            <a:r>
              <a:rPr lang="hu-HU" sz="2800" dirty="0" err="1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hu-HU" sz="2800" dirty="0" err="1">
                <a:latin typeface="Arial" panose="020B0604020202020204" pitchFamily="34" charset="0"/>
                <a:cs typeface="Arial" panose="020B0604020202020204" pitchFamily="34" charset="0"/>
              </a:rPr>
              <a:t>Dora</a:t>
            </a:r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800" dirty="0" err="1">
                <a:latin typeface="Arial" panose="020B0604020202020204" pitchFamily="34" charset="0"/>
                <a:cs typeface="Arial" panose="020B0604020202020204" pitchFamily="34" charset="0"/>
              </a:rPr>
              <a:t>Zsarnai</a:t>
            </a:r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, Daniel </a:t>
            </a:r>
            <a:r>
              <a:rPr lang="hu-HU" sz="2800" dirty="0" err="1">
                <a:latin typeface="Arial" panose="020B0604020202020204" pitchFamily="34" charset="0"/>
                <a:cs typeface="Arial" panose="020B0604020202020204" pitchFamily="34" charset="0"/>
              </a:rPr>
              <a:t>Ilasik</a:t>
            </a:r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endParaRPr lang="hu-HU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hu-HU" dirty="0">
              <a:solidFill>
                <a:schemeClr val="bg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altLang="hu-HU" sz="12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altLang="hu-HU" sz="12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altLang="hu-H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projektet az Európai Unió támogatta. A kiadványban (közleményben) megjelentek nem szükségszerűen tükrözik az Európai Bizottság nézeteit</a:t>
            </a:r>
            <a:r>
              <a:rPr lang="hu-HU" altLang="hu-H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.</a:t>
            </a:r>
          </a:p>
          <a:p>
            <a:pPr algn="l"/>
            <a:endParaRPr lang="hu-HU" dirty="0">
              <a:solidFill>
                <a:schemeClr val="bg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dirty="0"/>
          </a:p>
        </p:txBody>
      </p:sp>
      <p:pic>
        <p:nvPicPr>
          <p:cNvPr id="4" name="Picture 2" descr="cimer15ke_transz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48449"/>
            <a:ext cx="1000132" cy="1162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Kép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98" y="81633"/>
            <a:ext cx="3517871" cy="1109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Kép 2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04697" y="81633"/>
            <a:ext cx="2331799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15370" cy="1162050"/>
          </a:xfrm>
        </p:spPr>
        <p:txBody>
          <a:bodyPr>
            <a:normAutofit/>
          </a:bodyPr>
          <a:lstStyle/>
          <a:p>
            <a:pPr algn="ctr"/>
            <a:r>
              <a:rPr lang="hu-HU" sz="4800" i="1" dirty="0" err="1">
                <a:latin typeface="Baskerville Old Face" pitchFamily="18" charset="0"/>
              </a:rPr>
              <a:t>Accommodation</a:t>
            </a:r>
            <a:r>
              <a:rPr lang="hu-HU" sz="4800" i="1" dirty="0">
                <a:latin typeface="Baskerville Old Face" pitchFamily="18" charset="0"/>
              </a:rPr>
              <a:t>:</a:t>
            </a:r>
          </a:p>
        </p:txBody>
      </p:sp>
      <p:pic>
        <p:nvPicPr>
          <p:cNvPr id="5" name="Tartalom helye 4" descr="Szoba rend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28992" y="1357298"/>
            <a:ext cx="5111750" cy="2555875"/>
          </a:xfrm>
          <a:prstGeom prst="rect">
            <a:avLst/>
          </a:prstGeom>
        </p:spPr>
      </p:pic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11561" y="2132856"/>
            <a:ext cx="2939850" cy="3320817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itchFamily="2" charset="2"/>
              <a:buChar char="ü"/>
            </a:pPr>
            <a:r>
              <a:rPr lang="hu-HU" sz="2400" dirty="0" err="1" smtClean="0">
                <a:latin typeface="Baskerville Old Face" pitchFamily="18" charset="0"/>
              </a:rPr>
              <a:t>Comfort</a:t>
            </a:r>
            <a:r>
              <a:rPr lang="hu-HU" sz="2400" dirty="0" smtClean="0">
                <a:latin typeface="Baskerville Old Face" pitchFamily="18" charset="0"/>
              </a:rPr>
              <a:t> </a:t>
            </a:r>
            <a:r>
              <a:rPr lang="hu-HU" sz="2400" dirty="0" err="1">
                <a:latin typeface="Baskerville Old Face" pitchFamily="18" charset="0"/>
              </a:rPr>
              <a:t>single</a:t>
            </a:r>
            <a:r>
              <a:rPr lang="hu-HU" sz="2400" dirty="0">
                <a:latin typeface="Baskerville Old Face" pitchFamily="18" charset="0"/>
              </a:rPr>
              <a:t> </a:t>
            </a:r>
            <a:r>
              <a:rPr lang="hu-HU" sz="2400" dirty="0" err="1">
                <a:latin typeface="Baskerville Old Face" pitchFamily="18" charset="0"/>
              </a:rPr>
              <a:t>room</a:t>
            </a:r>
            <a:endParaRPr lang="hu-HU" sz="2400" dirty="0">
              <a:latin typeface="Baskerville Old Face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hu-HU" sz="2400" dirty="0" err="1">
                <a:latin typeface="Baskerville Old Face" pitchFamily="18" charset="0"/>
              </a:rPr>
              <a:t>Comfort</a:t>
            </a:r>
            <a:r>
              <a:rPr lang="hu-HU" sz="2400" dirty="0">
                <a:latin typeface="Baskerville Old Face" pitchFamily="18" charset="0"/>
              </a:rPr>
              <a:t> plus </a:t>
            </a:r>
            <a:r>
              <a:rPr lang="hu-HU" sz="2400" dirty="0" err="1">
                <a:latin typeface="Baskerville Old Face" pitchFamily="18" charset="0"/>
              </a:rPr>
              <a:t>single</a:t>
            </a:r>
            <a:r>
              <a:rPr lang="hu-HU" sz="2400" dirty="0">
                <a:latin typeface="Baskerville Old Face" pitchFamily="18" charset="0"/>
              </a:rPr>
              <a:t> </a:t>
            </a:r>
            <a:r>
              <a:rPr lang="hu-HU" sz="2400" dirty="0" err="1">
                <a:latin typeface="Baskerville Old Face" pitchFamily="18" charset="0"/>
              </a:rPr>
              <a:t>room</a:t>
            </a:r>
            <a:endParaRPr lang="hu-HU" sz="2400" dirty="0">
              <a:latin typeface="Baskerville Old Face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hu-HU" sz="2400" dirty="0" err="1">
                <a:latin typeface="Baskerville Old Face" pitchFamily="18" charset="0"/>
              </a:rPr>
              <a:t>Comfort</a:t>
            </a:r>
            <a:r>
              <a:rPr lang="hu-HU" sz="2400" dirty="0">
                <a:latin typeface="Baskerville Old Face" pitchFamily="18" charset="0"/>
              </a:rPr>
              <a:t> </a:t>
            </a:r>
            <a:r>
              <a:rPr lang="hu-HU" sz="2400" dirty="0" err="1">
                <a:latin typeface="Baskerville Old Face" pitchFamily="18" charset="0"/>
              </a:rPr>
              <a:t>two</a:t>
            </a:r>
            <a:r>
              <a:rPr lang="hu-HU" sz="2400" dirty="0">
                <a:latin typeface="Baskerville Old Face" pitchFamily="18" charset="0"/>
              </a:rPr>
              <a:t> </a:t>
            </a:r>
            <a:r>
              <a:rPr lang="hu-HU" sz="2400" dirty="0" err="1">
                <a:latin typeface="Baskerville Old Face" pitchFamily="18" charset="0"/>
              </a:rPr>
              <a:t>bed</a:t>
            </a:r>
            <a:r>
              <a:rPr lang="hu-HU" sz="2400" dirty="0">
                <a:latin typeface="Baskerville Old Face" pitchFamily="18" charset="0"/>
              </a:rPr>
              <a:t> </a:t>
            </a:r>
            <a:r>
              <a:rPr lang="hu-HU" sz="2400" dirty="0" err="1">
                <a:latin typeface="Baskerville Old Face" pitchFamily="18" charset="0"/>
              </a:rPr>
              <a:t>room</a:t>
            </a:r>
            <a:endParaRPr lang="hu-HU" sz="2400" dirty="0">
              <a:latin typeface="Baskerville Old Face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hu-HU" sz="2400" dirty="0" err="1">
                <a:latin typeface="Baskerville Old Face" pitchFamily="18" charset="0"/>
              </a:rPr>
              <a:t>Comfort</a:t>
            </a:r>
            <a:r>
              <a:rPr lang="hu-HU" sz="2400" dirty="0">
                <a:latin typeface="Baskerville Old Face" pitchFamily="18" charset="0"/>
              </a:rPr>
              <a:t> plus </a:t>
            </a:r>
            <a:r>
              <a:rPr lang="hu-HU" sz="2400" dirty="0" err="1">
                <a:latin typeface="Baskerville Old Face" pitchFamily="18" charset="0"/>
              </a:rPr>
              <a:t>two</a:t>
            </a:r>
            <a:r>
              <a:rPr lang="hu-HU" sz="2400" dirty="0">
                <a:latin typeface="Baskerville Old Face" pitchFamily="18" charset="0"/>
              </a:rPr>
              <a:t> </a:t>
            </a:r>
            <a:r>
              <a:rPr lang="hu-HU" sz="2400" dirty="0" err="1" smtClean="0">
                <a:latin typeface="Baskerville Old Face" pitchFamily="18" charset="0"/>
              </a:rPr>
              <a:t>bedded</a:t>
            </a:r>
            <a:r>
              <a:rPr lang="hu-HU" sz="2400" dirty="0" smtClean="0">
                <a:latin typeface="Baskerville Old Face" pitchFamily="18" charset="0"/>
              </a:rPr>
              <a:t> </a:t>
            </a:r>
            <a:r>
              <a:rPr lang="hu-HU" sz="2400" dirty="0" err="1">
                <a:latin typeface="Baskerville Old Face" pitchFamily="18" charset="0"/>
              </a:rPr>
              <a:t>room</a:t>
            </a:r>
            <a:r>
              <a:rPr lang="hu-HU" sz="2400" dirty="0">
                <a:latin typeface="Baskerville Old Face" pitchFamily="18" charset="0"/>
              </a:rPr>
              <a:t> </a:t>
            </a:r>
          </a:p>
          <a:p>
            <a:pPr>
              <a:buFont typeface="Wingdings" pitchFamily="2" charset="2"/>
              <a:buChar char="ü"/>
            </a:pPr>
            <a:r>
              <a:rPr lang="hu-HU" sz="2400" dirty="0" err="1">
                <a:latin typeface="Baskerville Old Face" pitchFamily="18" charset="0"/>
              </a:rPr>
              <a:t>Apartment</a:t>
            </a:r>
            <a:endParaRPr lang="hu-HU" sz="2400" dirty="0">
              <a:latin typeface="Baskerville Old Face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hu-HU" sz="2400" dirty="0" err="1">
                <a:latin typeface="Baskerville Old Face" pitchFamily="18" charset="0"/>
              </a:rPr>
              <a:t>Free-Wifi</a:t>
            </a:r>
            <a:endParaRPr lang="hu-HU" sz="2400" dirty="0">
              <a:latin typeface="Baskerville Old Face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hu-HU" sz="2400" dirty="0" err="1">
                <a:latin typeface="Baskerville Old Face" pitchFamily="18" charset="0"/>
              </a:rPr>
              <a:t>Sauna</a:t>
            </a:r>
            <a:r>
              <a:rPr lang="hu-HU" sz="2400" dirty="0">
                <a:latin typeface="Baskerville Old Face" pitchFamily="18" charset="0"/>
              </a:rPr>
              <a:t>, </a:t>
            </a:r>
            <a:r>
              <a:rPr lang="hu-HU" sz="2400" dirty="0" err="1">
                <a:latin typeface="Baskerville Old Face" pitchFamily="18" charset="0"/>
              </a:rPr>
              <a:t>Various</a:t>
            </a:r>
            <a:r>
              <a:rPr lang="hu-HU" sz="2400" dirty="0">
                <a:latin typeface="Baskerville Old Face" pitchFamily="18" charset="0"/>
              </a:rPr>
              <a:t> </a:t>
            </a:r>
            <a:r>
              <a:rPr lang="hu-HU" sz="2400" dirty="0" err="1" smtClean="0">
                <a:latin typeface="Baskerville Old Face" pitchFamily="18" charset="0"/>
              </a:rPr>
              <a:t>massages</a:t>
            </a:r>
            <a:r>
              <a:rPr lang="hu-HU" sz="2400" dirty="0" smtClean="0">
                <a:latin typeface="Baskerville Old Face" pitchFamily="18" charset="0"/>
              </a:rPr>
              <a:t> and </a:t>
            </a:r>
            <a:r>
              <a:rPr lang="hu-HU" sz="2400" dirty="0" err="1" smtClean="0">
                <a:latin typeface="Baskerville Old Face" pitchFamily="18" charset="0"/>
              </a:rPr>
              <a:t>treatments</a:t>
            </a:r>
            <a:endParaRPr lang="hu-HU" sz="2400" dirty="0">
              <a:latin typeface="Baskerville Old Face" pitchFamily="18" charset="0"/>
            </a:endParaRPr>
          </a:p>
          <a:p>
            <a:endParaRPr lang="hu-HU" dirty="0"/>
          </a:p>
        </p:txBody>
      </p:sp>
      <p:pic>
        <p:nvPicPr>
          <p:cNvPr id="6" name="Kép 5" descr="szoba rend 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0430" y="4143380"/>
            <a:ext cx="4929222" cy="2200277"/>
          </a:xfrm>
          <a:prstGeom prst="rect">
            <a:avLst/>
          </a:prstGeom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472518" cy="880626"/>
          </a:xfrm>
        </p:spPr>
        <p:txBody>
          <a:bodyPr>
            <a:normAutofit/>
          </a:bodyPr>
          <a:lstStyle/>
          <a:p>
            <a:pPr algn="ctr"/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Events at the Hotel Wilder</a:t>
            </a:r>
            <a:r>
              <a:rPr lang="hu-HU" sz="4000" i="1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ann</a:t>
            </a:r>
            <a:endParaRPr lang="hu-HU" sz="4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429256" y="1357298"/>
            <a:ext cx="3257544" cy="4768865"/>
          </a:xfrm>
        </p:spPr>
        <p:txBody>
          <a:bodyPr/>
          <a:lstStyle/>
          <a:p>
            <a:pPr marL="514350" indent="-514350">
              <a:buFont typeface="Wingdings" pitchFamily="2" charset="2"/>
              <a:buChar char="ü"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eddings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Wingdings" pitchFamily="2" charset="2"/>
              <a:buChar char="ü"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ngagements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Wingdings" pitchFamily="2" charset="2"/>
              <a:buChar char="ü"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irthdays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Wingdings" pitchFamily="2" charset="2"/>
              <a:buChar char="ü"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ame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days 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Wingdings" pitchFamily="2" charset="2"/>
              <a:buChar char="ü"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eetings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Wingdings" pitchFamily="2" charset="2"/>
              <a:buChar char="ü"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usiness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dinners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dirty="0">
              <a:latin typeface="Bahnschrift SemiBold" pitchFamily="34" charset="0"/>
            </a:endParaRPr>
          </a:p>
          <a:p>
            <a:endParaRPr lang="hu-HU" dirty="0"/>
          </a:p>
        </p:txBody>
      </p:sp>
      <p:pic>
        <p:nvPicPr>
          <p:cNvPr id="5" name="Tartalom helye 4" descr="images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04" y="1357298"/>
            <a:ext cx="2619375" cy="1743075"/>
          </a:xfrm>
          <a:prstGeom prst="rect">
            <a:avLst/>
          </a:prstGeom>
        </p:spPr>
      </p:pic>
      <p:pic>
        <p:nvPicPr>
          <p:cNvPr id="6" name="Kép 5" descr="boros pinc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3143248"/>
            <a:ext cx="2029338" cy="2714620"/>
          </a:xfrm>
          <a:prstGeom prst="rect">
            <a:avLst/>
          </a:prstGeom>
        </p:spPr>
      </p:pic>
      <p:pic>
        <p:nvPicPr>
          <p:cNvPr id="7" name="Kép 6" descr="aszta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8860" y="3143248"/>
            <a:ext cx="2619383" cy="3481245"/>
          </a:xfrm>
          <a:prstGeom prst="rect">
            <a:avLst/>
          </a:prstGeom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work circle and colleagues</a:t>
            </a:r>
            <a:endParaRPr lang="hu-HU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28684" y="1556793"/>
            <a:ext cx="6571343" cy="2736303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hu-HU" sz="2800" dirty="0" err="1">
                <a:latin typeface="Arial" panose="020B0604020202020204" pitchFamily="34" charset="0"/>
                <a:cs typeface="Arial" panose="020B0604020202020204" pitchFamily="34" charset="0"/>
              </a:rPr>
              <a:t>Dora-</a:t>
            </a:r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800" dirty="0" err="1">
                <a:latin typeface="Arial" panose="020B0604020202020204" pitchFamily="34" charset="0"/>
                <a:cs typeface="Arial" panose="020B0604020202020204" pitchFamily="34" charset="0"/>
              </a:rPr>
              <a:t>waitress</a:t>
            </a:r>
            <a:endParaRPr lang="hu-H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Job </a:t>
            </a:r>
            <a:r>
              <a:rPr lang="hu-HU" sz="2800" dirty="0" err="1">
                <a:latin typeface="Arial" panose="020B0604020202020204" pitchFamily="34" charset="0"/>
                <a:cs typeface="Arial" panose="020B0604020202020204" pitchFamily="34" charset="0"/>
              </a:rPr>
              <a:t>duties</a:t>
            </a:r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: b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reakfast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table setting, cleaning, cutlery cleaning, serving</a:t>
            </a:r>
            <a:endParaRPr lang="hu-H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Co-</a:t>
            </a:r>
            <a:r>
              <a:rPr lang="hu-HU" sz="2800" dirty="0" err="1">
                <a:latin typeface="Arial" panose="020B0604020202020204" pitchFamily="34" charset="0"/>
                <a:cs typeface="Arial" panose="020B0604020202020204" pitchFamily="34" charset="0"/>
              </a:rPr>
              <a:t>workers</a:t>
            </a:r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:  </a:t>
            </a:r>
            <a:r>
              <a:rPr lang="hu-HU" sz="2800" dirty="0" err="1">
                <a:latin typeface="Arial" panose="020B0604020202020204" pitchFamily="34" charset="0"/>
                <a:cs typeface="Arial" panose="020B0604020202020204" pitchFamily="34" charset="0"/>
              </a:rPr>
              <a:t>Hussein</a:t>
            </a:r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800" dirty="0" err="1">
                <a:latin typeface="Arial" panose="020B0604020202020204" pitchFamily="34" charset="0"/>
                <a:cs typeface="Arial" panose="020B0604020202020204" pitchFamily="34" charset="0"/>
              </a:rPr>
              <a:t>Jode</a:t>
            </a:r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, Julia, </a:t>
            </a:r>
            <a:r>
              <a:rPr lang="hu-HU" sz="2800" dirty="0" err="1">
                <a:latin typeface="Arial" panose="020B0604020202020204" pitchFamily="34" charset="0"/>
                <a:cs typeface="Arial" panose="020B0604020202020204" pitchFamily="34" charset="0"/>
              </a:rPr>
              <a:t>Amini</a:t>
            </a:r>
            <a:endParaRPr lang="hu-H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hu-HU" dirty="0">
              <a:latin typeface="Baskerville Old Face" pitchFamily="18" charset="0"/>
            </a:endParaRPr>
          </a:p>
        </p:txBody>
      </p:sp>
      <p:pic>
        <p:nvPicPr>
          <p:cNvPr id="4" name="Kép 3" descr="évszako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6182" y="3857628"/>
            <a:ext cx="2000264" cy="2658415"/>
          </a:xfrm>
          <a:prstGeom prst="rect">
            <a:avLst/>
          </a:prstGeom>
        </p:spPr>
      </p:pic>
      <p:pic>
        <p:nvPicPr>
          <p:cNvPr id="5" name="Kép 4" descr="terité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4414" y="3786190"/>
            <a:ext cx="2071702" cy="2753359"/>
          </a:xfrm>
          <a:prstGeom prst="rect">
            <a:avLst/>
          </a:prstGeom>
        </p:spPr>
      </p:pic>
      <p:pic>
        <p:nvPicPr>
          <p:cNvPr id="6" name="Kép 5" descr="Dóri csap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7950" y="3786190"/>
            <a:ext cx="2143140" cy="2848302"/>
          </a:xfrm>
          <a:prstGeom prst="rect">
            <a:avLst/>
          </a:prstGeom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493480" y="989627"/>
            <a:ext cx="6571343" cy="1049235"/>
          </a:xfrm>
        </p:spPr>
        <p:txBody>
          <a:bodyPr>
            <a:normAutofit/>
          </a:bodyPr>
          <a:lstStyle/>
          <a:p>
            <a:r>
              <a:rPr lang="en-US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work circle and colleagues</a:t>
            </a:r>
            <a:endParaRPr lang="hu-HU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28684" y="1340769"/>
            <a:ext cx="6571343" cy="411525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Dani - </a:t>
            </a:r>
            <a:r>
              <a:rPr lang="hu-HU" sz="2800" dirty="0" err="1">
                <a:latin typeface="Arial" panose="020B0604020202020204" pitchFamily="34" charset="0"/>
                <a:cs typeface="Arial" panose="020B0604020202020204" pitchFamily="34" charset="0"/>
              </a:rPr>
              <a:t>cook</a:t>
            </a:r>
            <a:endParaRPr lang="hu-H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Job </a:t>
            </a:r>
            <a:r>
              <a:rPr lang="hu-HU" sz="2400" dirty="0" err="1">
                <a:latin typeface="Arial" panose="020B0604020202020204" pitchFamily="34" charset="0"/>
                <a:cs typeface="Arial" panose="020B0604020202020204" pitchFamily="34" charset="0"/>
              </a:rPr>
              <a:t>duties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: prepare, </a:t>
            </a:r>
            <a:r>
              <a:rPr lang="hu-HU" sz="2400" dirty="0" err="1">
                <a:latin typeface="Arial" panose="020B0604020202020204" pitchFamily="34" charset="0"/>
                <a:cs typeface="Arial" panose="020B0604020202020204" pitchFamily="34" charset="0"/>
              </a:rPr>
              <a:t>cooking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dirty="0" err="1">
                <a:latin typeface="Arial" panose="020B0604020202020204" pitchFamily="34" charset="0"/>
                <a:cs typeface="Arial" panose="020B0604020202020204" pitchFamily="34" charset="0"/>
              </a:rPr>
              <a:t>serving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, baking</a:t>
            </a:r>
          </a:p>
          <a:p>
            <a:pPr>
              <a:buNone/>
            </a:pP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Co-</a:t>
            </a:r>
            <a:r>
              <a:rPr lang="hu-HU" sz="2400" dirty="0" err="1">
                <a:latin typeface="Arial" panose="020B0604020202020204" pitchFamily="34" charset="0"/>
                <a:cs typeface="Arial" panose="020B0604020202020204" pitchFamily="34" charset="0"/>
              </a:rPr>
              <a:t>workers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: Peter, Daniel, Dennis, Ramazan,</a:t>
            </a:r>
          </a:p>
          <a:p>
            <a:pPr>
              <a:buNone/>
            </a:pPr>
            <a:r>
              <a:rPr lang="hu-HU" sz="2400" dirty="0" err="1">
                <a:latin typeface="Arial" panose="020B0604020202020204" pitchFamily="34" charset="0"/>
                <a:cs typeface="Arial" panose="020B0604020202020204" pitchFamily="34" charset="0"/>
              </a:rPr>
              <a:t>Zákária</a:t>
            </a:r>
            <a:endParaRPr lang="hu-H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dirty="0"/>
          </a:p>
        </p:txBody>
      </p:sp>
      <p:pic>
        <p:nvPicPr>
          <p:cNvPr id="4" name="Kép 3" descr="Mell 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3645024"/>
            <a:ext cx="1504950" cy="2520657"/>
          </a:xfrm>
          <a:prstGeom prst="rect">
            <a:avLst/>
          </a:prstGeom>
        </p:spPr>
      </p:pic>
      <p:pic>
        <p:nvPicPr>
          <p:cNvPr id="5" name="Kép 4" descr="Grill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29190" y="3786190"/>
            <a:ext cx="3500430" cy="2625323"/>
          </a:xfrm>
          <a:prstGeom prst="rect">
            <a:avLst/>
          </a:prstGeom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Selective waste collection and recycling</a:t>
            </a:r>
            <a:endParaRPr lang="hu-HU" sz="3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They pay a lot of attention to selective waste collection here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dirty="0"/>
          </a:p>
          <a:p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Food is placed in reusable packaging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dirty="0"/>
          </a:p>
        </p:txBody>
      </p:sp>
      <p:pic>
        <p:nvPicPr>
          <p:cNvPr id="5" name="Tartalom helye 3" descr="szelektív kuk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3500438"/>
            <a:ext cx="3429024" cy="2605092"/>
          </a:xfrm>
          <a:prstGeom prst="rect">
            <a:avLst/>
          </a:prstGeom>
        </p:spPr>
      </p:pic>
      <p:pic>
        <p:nvPicPr>
          <p:cNvPr id="6" name="Kép 5" descr="Elviteles doboz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3570" y="3357562"/>
            <a:ext cx="2143140" cy="2848302"/>
          </a:xfrm>
          <a:prstGeom prst="rect">
            <a:avLst/>
          </a:prstGeom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 experiences while I was here</a:t>
            </a:r>
            <a:endParaRPr lang="hu-HU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pay more attention to hygiene both in the guest room and in the kitchen.</a:t>
            </a:r>
            <a:endParaRPr lang="hu-HU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could learn many important things from them</a:t>
            </a:r>
            <a:endParaRPr lang="hu-HU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Breuhause</a:t>
            </a:r>
            <a:r>
              <a:rPr lang="hu-HU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Faust</a:t>
            </a:r>
            <a:endParaRPr lang="hu-HU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dirty="0">
                <a:latin typeface="Arial Narrow" panose="020B0606020202030204" pitchFamily="34" charset="0"/>
              </a:rPr>
              <a:t>Brewery located in the old town of </a:t>
            </a:r>
            <a:r>
              <a:rPr lang="en-US" dirty="0" err="1">
                <a:latin typeface="Arial Narrow" panose="020B0606020202030204" pitchFamily="34" charset="0"/>
              </a:rPr>
              <a:t>Miltenberg</a:t>
            </a:r>
            <a:r>
              <a:rPr lang="en-US" dirty="0">
                <a:latin typeface="Arial Narrow" panose="020B0606020202030204" pitchFamily="34" charset="0"/>
              </a:rPr>
              <a:t>. It was founded in 1654</a:t>
            </a:r>
            <a:r>
              <a:rPr lang="hu-HU" dirty="0">
                <a:latin typeface="Arial Narrow" panose="020B0606020202030204" pitchFamily="34" charset="0"/>
              </a:rPr>
              <a:t>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>
                <a:latin typeface="Arial Narrow" panose="020B0606020202030204" pitchFamily="34" charset="0"/>
              </a:rPr>
              <a:t>Beer specialties: Light and dark wheat beer, alcohol-free</a:t>
            </a:r>
            <a:endParaRPr lang="hu-HU" dirty="0">
              <a:latin typeface="Arial Narrow" panose="020B060602020203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dirty="0">
                <a:latin typeface="Arial Narrow" panose="020B0606020202030204" pitchFamily="34" charset="0"/>
              </a:rPr>
              <a:t>Craft beers: Barley wine, barrel-aged </a:t>
            </a:r>
            <a:r>
              <a:rPr lang="en-US" dirty="0" err="1">
                <a:latin typeface="Arial Narrow" panose="020B0606020202030204" pitchFamily="34" charset="0"/>
              </a:rPr>
              <a:t>Eisbock</a:t>
            </a:r>
            <a:r>
              <a:rPr lang="en-US" dirty="0">
                <a:latin typeface="Arial Narrow" panose="020B0606020202030204" pitchFamily="34" charset="0"/>
              </a:rPr>
              <a:t>, vintage strong beer</a:t>
            </a:r>
            <a:endParaRPr lang="hu-HU" dirty="0">
              <a:latin typeface="Arial Narrow" panose="020B0606020202030204" pitchFamily="34" charset="0"/>
            </a:endParaRPr>
          </a:p>
          <a:p>
            <a:endParaRPr lang="hu-HU" dirty="0"/>
          </a:p>
        </p:txBody>
      </p:sp>
      <p:pic>
        <p:nvPicPr>
          <p:cNvPr id="5" name="Tartalom helye 4" descr="Csopotos genyo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214942" y="1500174"/>
            <a:ext cx="2619375" cy="1962150"/>
          </a:xfrm>
          <a:prstGeom prst="rect">
            <a:avLst/>
          </a:prstGeom>
        </p:spPr>
      </p:pic>
      <p:pic>
        <p:nvPicPr>
          <p:cNvPr id="6" name="Kép 5" descr="Sör fasz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57884" y="3929066"/>
            <a:ext cx="1785932" cy="2381243"/>
          </a:xfrm>
          <a:prstGeom prst="rect">
            <a:avLst/>
          </a:prstGeom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0034" y="404665"/>
            <a:ext cx="8229600" cy="1656184"/>
          </a:xfrm>
        </p:spPr>
        <p:txBody>
          <a:bodyPr>
            <a:normAutofit fontScale="90000"/>
          </a:bodyPr>
          <a:lstStyle/>
          <a:p>
            <a:r>
              <a:rPr lang="hu-HU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Baskerville Old Face" pitchFamily="18" charset="0"/>
              </a:rPr>
              <a:t/>
            </a:r>
            <a:br>
              <a:rPr lang="hu-HU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Baskerville Old Face" pitchFamily="18" charset="0"/>
              </a:rPr>
            </a:br>
            <a:r>
              <a:rPr lang="hu-HU" sz="36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Baskerville Old Face" pitchFamily="18" charset="0"/>
              </a:rPr>
              <a:t>Christmas</a:t>
            </a:r>
            <a:r>
              <a:rPr lang="hu-HU" sz="3600" i="1" dirty="0">
                <a:solidFill>
                  <a:schemeClr val="tx1">
                    <a:lumMod val="95000"/>
                    <a:lumOff val="5000"/>
                  </a:schemeClr>
                </a:solidFill>
                <a:latin typeface="Baskerville Old Face" pitchFamily="18" charset="0"/>
              </a:rPr>
              <a:t> market in </a:t>
            </a:r>
            <a:r>
              <a:rPr lang="hu-HU" sz="36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Baskerville Old Face" pitchFamily="18" charset="0"/>
              </a:rPr>
              <a:t>Aschaffenburg</a:t>
            </a:r>
            <a:r>
              <a:rPr lang="hu-HU" sz="36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askerville Old Face" pitchFamily="18" charset="0"/>
              </a:rPr>
              <a:t/>
            </a:r>
            <a:br>
              <a:rPr lang="hu-HU" sz="36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askerville Old Face" pitchFamily="18" charset="0"/>
              </a:rPr>
            </a:br>
            <a:r>
              <a:rPr lang="hu-HU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Baskerville Old Face" pitchFamily="18" charset="0"/>
              </a:rPr>
              <a:t/>
            </a:r>
            <a:br>
              <a:rPr lang="hu-HU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Baskerville Old Face" pitchFamily="18" charset="0"/>
              </a:rPr>
            </a:br>
            <a:r>
              <a:rPr lang="en-US" sz="3100" dirty="0">
                <a:latin typeface="Baskerville Old Face" pitchFamily="18" charset="0"/>
              </a:rPr>
              <a:t>It is held every year in front of </a:t>
            </a:r>
            <a:r>
              <a:rPr lang="en-US" sz="3100" dirty="0" err="1">
                <a:latin typeface="Baskerville Old Face" pitchFamily="18" charset="0"/>
              </a:rPr>
              <a:t>Johanniburg</a:t>
            </a:r>
            <a:r>
              <a:rPr lang="en-US" sz="3100" dirty="0">
                <a:latin typeface="Baskerville Old Face" pitchFamily="18" charset="0"/>
              </a:rPr>
              <a:t> Castle</a:t>
            </a:r>
            <a:r>
              <a:rPr lang="hu-HU" dirty="0">
                <a:latin typeface="Baskerville Old Face" pitchFamily="18" charset="0"/>
              </a:rPr>
              <a:t/>
            </a:r>
            <a:br>
              <a:rPr lang="hu-HU" dirty="0">
                <a:latin typeface="Baskerville Old Face" pitchFamily="18" charset="0"/>
              </a:rPr>
            </a:br>
            <a:endParaRPr lang="hu-HU" dirty="0">
              <a:latin typeface="Baskerville Old Face" pitchFamily="18" charset="0"/>
            </a:endParaRPr>
          </a:p>
        </p:txBody>
      </p:sp>
      <p:pic>
        <p:nvPicPr>
          <p:cNvPr id="5" name="Tartalom helye 4" descr="Karácsonyi közös pucu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57158" y="2714620"/>
            <a:ext cx="4106028" cy="3075788"/>
          </a:xfrm>
          <a:prstGeom prst="rect">
            <a:avLst/>
          </a:prstGeom>
        </p:spPr>
      </p:pic>
      <p:pic>
        <p:nvPicPr>
          <p:cNvPr id="6" name="Tartalom helye 5" descr="karácsonyi pucu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388769" y="2831306"/>
            <a:ext cx="1476375" cy="1962150"/>
          </a:xfrm>
          <a:prstGeom prst="rect">
            <a:avLst/>
          </a:prstGeom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hu-HU" altLang="hu-HU" b="1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Thank</a:t>
            </a:r>
            <a:r>
              <a:rPr lang="hu-HU" altLang="hu-HU" b="1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hu-HU" altLang="hu-HU" b="1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you</a:t>
            </a:r>
            <a:r>
              <a:rPr lang="hu-HU" altLang="hu-HU" b="1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hu-HU" altLang="hu-HU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for</a:t>
            </a:r>
            <a:r>
              <a:rPr lang="hu-HU" altLang="hu-HU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hu-HU" altLang="hu-HU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the</a:t>
            </a:r>
            <a:r>
              <a:rPr lang="en-IE" sz="5400" b="1" i="1" dirty="0">
                <a:solidFill>
                  <a:srgbClr val="EBEBEB"/>
                </a:solidFill>
                <a:effectLst/>
                <a:latin typeface="Algerian" pitchFamily="82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IE" sz="5400" b="1" i="1" dirty="0">
                <a:solidFill>
                  <a:srgbClr val="EBEBEB"/>
                </a:solidFill>
                <a:effectLst/>
                <a:latin typeface="Algerian" pitchFamily="82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hu-HU" i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040560"/>
          </a:xfrm>
        </p:spPr>
        <p:txBody>
          <a:bodyPr>
            <a:normAutofit fontScale="55000" lnSpcReduction="20000"/>
          </a:bodyPr>
          <a:lstStyle/>
          <a:p>
            <a:pPr marL="400050" lvl="1" indent="0" defTabSz="457200">
              <a:spcBef>
                <a:spcPts val="1000"/>
              </a:spcBef>
              <a:buNone/>
              <a:defRPr/>
            </a:pPr>
            <a:endParaRPr lang="hu-HU" altLang="hu-HU" sz="2600" dirty="0">
              <a:solidFill>
                <a:schemeClr val="tx1">
                  <a:lumMod val="95000"/>
                  <a:lumOff val="5000"/>
                </a:schemeClr>
              </a:solidFill>
              <a:latin typeface="Arial Narrow" panose="020B0606020202030204" pitchFamily="34" charset="0"/>
            </a:endParaRPr>
          </a:p>
          <a:p>
            <a:pPr lvl="0" defTabSz="457200">
              <a:spcBef>
                <a:spcPts val="1000"/>
              </a:spcBef>
              <a:buFont typeface="Wingdings" pitchFamily="2" charset="2"/>
              <a:buChar char="ü"/>
              <a:defRPr/>
            </a:pPr>
            <a:r>
              <a:rPr lang="hu-HU" altLang="hu-HU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Partner </a:t>
            </a:r>
            <a:r>
              <a:rPr lang="hu-HU" altLang="hu-HU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school</a:t>
            </a:r>
            <a:r>
              <a:rPr lang="hu-HU" altLang="hu-HU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:  </a:t>
            </a:r>
            <a:r>
              <a:rPr lang="hu-HU" altLang="hu-HU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Berufsschule</a:t>
            </a:r>
            <a:r>
              <a:rPr lang="hu-HU" altLang="hu-HU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 III- </a:t>
            </a:r>
            <a:r>
              <a:rPr lang="hu-HU" altLang="hu-HU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Aschaffenburg</a:t>
            </a:r>
            <a:endParaRPr lang="hu-HU" altLang="hu-HU" sz="4400" dirty="0">
              <a:solidFill>
                <a:schemeClr val="tx1">
                  <a:lumMod val="95000"/>
                  <a:lumOff val="5000"/>
                </a:schemeClr>
              </a:solidFill>
              <a:latin typeface="Arial Narrow" panose="020B0606020202030204" pitchFamily="34" charset="0"/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en-US" altLang="hu-HU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Vocational Training Center of Miskolc, </a:t>
            </a:r>
            <a:r>
              <a:rPr lang="en-US" altLang="hu-HU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István</a:t>
            </a:r>
            <a:r>
              <a:rPr lang="en-US" altLang="hu-HU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altLang="hu-HU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Szentpáli</a:t>
            </a:r>
            <a:r>
              <a:rPr lang="en-US" altLang="hu-HU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 Technical and Vocational School of Catering and Trade</a:t>
            </a:r>
            <a:endParaRPr lang="hu-HU" altLang="hu-HU" sz="4400" dirty="0">
              <a:solidFill>
                <a:schemeClr val="tx1">
                  <a:lumMod val="95000"/>
                  <a:lumOff val="5000"/>
                </a:schemeClr>
              </a:solidFill>
              <a:latin typeface="Arial Narrow" panose="020B0606020202030204" pitchFamily="34" charset="0"/>
            </a:endParaRPr>
          </a:p>
          <a:p>
            <a:pPr defTabSz="457200">
              <a:spcBef>
                <a:spcPts val="1000"/>
              </a:spcBef>
              <a:buFont typeface="Wingdings" panose="05000000000000000000" pitchFamily="2" charset="2"/>
              <a:buChar char="ü"/>
              <a:defRPr/>
            </a:pPr>
            <a:r>
              <a:rPr lang="hu-HU" altLang="hu-HU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The management of The Hotel </a:t>
            </a:r>
            <a:r>
              <a:rPr lang="hu-HU" altLang="hu-HU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Wildermann</a:t>
            </a:r>
            <a:endParaRPr lang="hu-HU" altLang="hu-HU" sz="4400" dirty="0">
              <a:solidFill>
                <a:schemeClr val="tx1">
                  <a:lumMod val="95000"/>
                  <a:lumOff val="5000"/>
                </a:schemeClr>
              </a:solidFill>
              <a:latin typeface="Arial Narrow" panose="020B0606020202030204" pitchFamily="34" charset="0"/>
            </a:endParaRPr>
          </a:p>
          <a:p>
            <a:pPr lvl="0" defTabSz="457200">
              <a:spcBef>
                <a:spcPts val="1000"/>
              </a:spcBef>
              <a:buFont typeface="Wingdings" pitchFamily="2" charset="2"/>
              <a:buChar char="ü"/>
              <a:defRPr/>
            </a:pPr>
            <a:r>
              <a:rPr lang="hu-HU" altLang="hu-HU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The </a:t>
            </a:r>
            <a:r>
              <a:rPr lang="hu-HU" altLang="hu-HU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school</a:t>
            </a:r>
            <a:r>
              <a:rPr lang="hu-HU" altLang="hu-HU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 management, </a:t>
            </a:r>
            <a:r>
              <a:rPr lang="hu-HU" altLang="hu-HU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the</a:t>
            </a:r>
            <a:r>
              <a:rPr lang="hu-HU" altLang="hu-HU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hu-HU" altLang="hu-HU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international</a:t>
            </a:r>
            <a:r>
              <a:rPr lang="hu-HU" altLang="hu-HU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hu-HU" altLang="hu-HU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coordinator</a:t>
            </a:r>
            <a:r>
              <a:rPr lang="hu-HU" altLang="hu-HU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 and </a:t>
            </a:r>
            <a:r>
              <a:rPr lang="hu-HU" altLang="hu-HU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the</a:t>
            </a:r>
            <a:r>
              <a:rPr lang="hu-HU" altLang="hu-HU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hu-HU" altLang="hu-HU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accompanying</a:t>
            </a:r>
            <a:endParaRPr lang="hu-HU" altLang="hu-HU" sz="4400" dirty="0">
              <a:solidFill>
                <a:schemeClr val="tx1">
                  <a:lumMod val="95000"/>
                  <a:lumOff val="5000"/>
                </a:schemeClr>
              </a:solidFill>
              <a:latin typeface="Arial Narrow" panose="020B0606020202030204" pitchFamily="34" charset="0"/>
            </a:endParaRPr>
          </a:p>
          <a:p>
            <a:pPr lvl="0" defTabSz="457200">
              <a:spcBef>
                <a:spcPts val="1000"/>
              </a:spcBef>
              <a:buFont typeface="Wingdings" pitchFamily="2" charset="2"/>
              <a:buChar char="ü"/>
              <a:defRPr/>
            </a:pPr>
            <a:r>
              <a:rPr lang="hu-HU" altLang="hu-HU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hu-HU" altLang="hu-HU" sz="4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our</a:t>
            </a:r>
            <a:r>
              <a:rPr lang="hu-HU" altLang="hu-HU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hu-HU" altLang="hu-HU" sz="4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teachers</a:t>
            </a:r>
            <a:r>
              <a:rPr lang="hu-HU" altLang="hu-HU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 and </a:t>
            </a:r>
            <a:r>
              <a:rPr lang="hu-HU" altLang="hu-HU" sz="4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tutors</a:t>
            </a:r>
            <a:endParaRPr lang="hu-HU" altLang="hu-HU" sz="4400" dirty="0">
              <a:solidFill>
                <a:schemeClr val="tx1">
                  <a:lumMod val="95000"/>
                  <a:lumOff val="5000"/>
                </a:schemeClr>
              </a:solidFill>
              <a:latin typeface="Arial Narrow" panose="020B0606020202030204" pitchFamily="34" charset="0"/>
            </a:endParaRPr>
          </a:p>
          <a:p>
            <a:pPr marL="0" lvl="0" indent="0" defTabSz="457200">
              <a:spcBef>
                <a:spcPts val="1000"/>
              </a:spcBef>
              <a:buNone/>
              <a:defRPr/>
            </a:pPr>
            <a:endParaRPr lang="hu-HU" altLang="hu-HU" sz="2600" dirty="0">
              <a:solidFill>
                <a:schemeClr val="tx1">
                  <a:lumMod val="95000"/>
                  <a:lumOff val="5000"/>
                </a:schemeClr>
              </a:solidFill>
              <a:latin typeface="Arial Narrow" panose="020B0606020202030204" pitchFamily="34" charset="0"/>
            </a:endParaRPr>
          </a:p>
          <a:p>
            <a:pPr marL="0" lvl="0" indent="0" defTabSz="457200">
              <a:spcBef>
                <a:spcPts val="1000"/>
              </a:spcBef>
              <a:buNone/>
              <a:defRPr/>
            </a:pPr>
            <a:endParaRPr lang="hu-HU" altLang="hu-HU" sz="2600" dirty="0">
              <a:solidFill>
                <a:schemeClr val="tx1">
                  <a:lumMod val="95000"/>
                  <a:lumOff val="5000"/>
                </a:schemeClr>
              </a:solidFill>
              <a:latin typeface="Arial Narrow" panose="020B0606020202030204" pitchFamily="34" charset="0"/>
            </a:endParaRPr>
          </a:p>
          <a:p>
            <a:pPr marL="0" indent="0" algn="ctr">
              <a:buNone/>
            </a:pPr>
            <a:r>
              <a:rPr lang="hu-HU" altLang="hu-H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projektet az Európai Unió támogatta. A kiadványban (közleményben) megjelentek nem szükségszerűen tükrözik az Európai Bizottság nézeteit</a:t>
            </a:r>
            <a:r>
              <a:rPr lang="hu-HU" altLang="hu-H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.</a:t>
            </a:r>
          </a:p>
          <a:p>
            <a:endParaRPr lang="hu-H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1F3A69-4CDC-4AE5-8EE4-490DD6DDA1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9322" y="285728"/>
            <a:ext cx="3000428" cy="8526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hu-HU" sz="2800" i="1" dirty="0">
                <a:latin typeface="Arial" panose="020B0604020202020204" pitchFamily="34" charset="0"/>
                <a:cs typeface="Arial" panose="020B0604020202020204" pitchFamily="34" charset="0"/>
              </a:rPr>
              <a:t>Partner </a:t>
            </a:r>
            <a:r>
              <a:rPr lang="hu-HU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School</a:t>
            </a:r>
            <a:r>
              <a:rPr lang="hu-HU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Connections</a:t>
            </a:r>
            <a:r>
              <a:rPr lang="hu-HU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hu-HU" sz="2800" i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sz="28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hu-HU" sz="2800" dirty="0" err="1">
                <a:latin typeface="Arial" panose="020B0604020202020204" pitchFamily="34" charset="0"/>
                <a:cs typeface="Arial" panose="020B0604020202020204" pitchFamily="34" charset="0"/>
              </a:rPr>
              <a:t>Germany</a:t>
            </a:r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 – Hungary)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395536" y="1700808"/>
            <a:ext cx="4073248" cy="1656754"/>
          </a:xfrm>
        </p:spPr>
        <p:txBody>
          <a:bodyPr>
            <a:normAutofit/>
          </a:bodyPr>
          <a:lstStyle/>
          <a:p>
            <a:r>
              <a:rPr lang="hu-HU" sz="1800" dirty="0">
                <a:latin typeface="Arial" panose="020B0604020202020204" pitchFamily="34" charset="0"/>
                <a:cs typeface="Arial" panose="020B0604020202020204" pitchFamily="34" charset="0"/>
              </a:rPr>
              <a:t>Hungary:  </a:t>
            </a:r>
            <a:r>
              <a:rPr lang="hu-HU" sz="1800" dirty="0" err="1">
                <a:latin typeface="Arial" panose="020B0604020202020204" pitchFamily="34" charset="0"/>
                <a:cs typeface="Arial" panose="020B0604020202020204" pitchFamily="34" charset="0"/>
              </a:rPr>
              <a:t>Vocational</a:t>
            </a:r>
            <a:r>
              <a:rPr lang="hu-HU" sz="18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hu-HU" sz="1800" dirty="0" err="1">
                <a:latin typeface="Arial" panose="020B0604020202020204" pitchFamily="34" charset="0"/>
                <a:cs typeface="Arial" panose="020B0604020202020204" pitchFamily="34" charset="0"/>
              </a:rPr>
              <a:t>Traning</a:t>
            </a:r>
            <a:r>
              <a:rPr lang="hu-HU" sz="1800" dirty="0">
                <a:latin typeface="Arial" panose="020B0604020202020204" pitchFamily="34" charset="0"/>
                <a:cs typeface="Arial" panose="020B0604020202020204" pitchFamily="34" charset="0"/>
              </a:rPr>
              <a:t> Center of Miskolc, István Szentpáli </a:t>
            </a:r>
            <a:r>
              <a:rPr lang="hu-HU" sz="1800" dirty="0" err="1">
                <a:latin typeface="Arial" panose="020B0604020202020204" pitchFamily="34" charset="0"/>
                <a:cs typeface="Arial" panose="020B0604020202020204" pitchFamily="34" charset="0"/>
              </a:rPr>
              <a:t>Technical</a:t>
            </a:r>
            <a:r>
              <a:rPr lang="hu-HU" sz="18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hu-HU" sz="1800" dirty="0" err="1">
                <a:latin typeface="Arial" panose="020B0604020202020204" pitchFamily="34" charset="0"/>
                <a:cs typeface="Arial" panose="020B0604020202020204" pitchFamily="34" charset="0"/>
              </a:rPr>
              <a:t>Vocational</a:t>
            </a:r>
            <a:r>
              <a:rPr lang="hu-H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800" dirty="0" err="1">
                <a:latin typeface="Arial" panose="020B0604020202020204" pitchFamily="34" charset="0"/>
                <a:cs typeface="Arial" panose="020B0604020202020204" pitchFamily="34" charset="0"/>
              </a:rPr>
              <a:t>School</a:t>
            </a:r>
            <a:r>
              <a:rPr lang="hu-HU" sz="1800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hu-HU" sz="1800" dirty="0" err="1">
                <a:latin typeface="Arial" panose="020B0604020202020204" pitchFamily="34" charset="0"/>
                <a:cs typeface="Arial" panose="020B0604020202020204" pitchFamily="34" charset="0"/>
              </a:rPr>
              <a:t>Catering</a:t>
            </a:r>
            <a:r>
              <a:rPr lang="hu-HU" sz="18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hu-H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Trade</a:t>
            </a:r>
            <a:endParaRPr lang="hu-H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Tartalom helye 6" descr="szentpáli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14282" y="3357562"/>
            <a:ext cx="3979606" cy="2396026"/>
          </a:xfrm>
        </p:spPr>
      </p:pic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765680" y="2119532"/>
            <a:ext cx="4041775" cy="639762"/>
          </a:xfrm>
        </p:spPr>
        <p:txBody>
          <a:bodyPr>
            <a:normAutofit lnSpcReduction="10000"/>
          </a:bodyPr>
          <a:lstStyle/>
          <a:p>
            <a:r>
              <a:rPr lang="hu-HU" sz="1900" dirty="0" err="1">
                <a:latin typeface="Arial" panose="020B0604020202020204" pitchFamily="34" charset="0"/>
                <a:cs typeface="Arial" panose="020B0604020202020204" pitchFamily="34" charset="0"/>
              </a:rPr>
              <a:t>Germany</a:t>
            </a:r>
            <a:r>
              <a:rPr lang="hu-HU" sz="1900" dirty="0">
                <a:latin typeface="Arial" panose="020B0604020202020204" pitchFamily="34" charset="0"/>
                <a:cs typeface="Arial" panose="020B0604020202020204" pitchFamily="34" charset="0"/>
              </a:rPr>
              <a:t>:  </a:t>
            </a:r>
            <a:r>
              <a:rPr lang="hu-HU" sz="1900" dirty="0" err="1">
                <a:latin typeface="Arial" panose="020B0604020202020204" pitchFamily="34" charset="0"/>
                <a:cs typeface="Arial" panose="020B0604020202020204" pitchFamily="34" charset="0"/>
              </a:rPr>
              <a:t>Beruffschule</a:t>
            </a:r>
            <a:r>
              <a:rPr lang="hu-HU" sz="1900" dirty="0">
                <a:latin typeface="Arial" panose="020B0604020202020204" pitchFamily="34" charset="0"/>
                <a:cs typeface="Arial" panose="020B0604020202020204" pitchFamily="34" charset="0"/>
              </a:rPr>
              <a:t> III - </a:t>
            </a:r>
            <a:r>
              <a:rPr lang="hu-HU" sz="1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Aschaffenburg</a:t>
            </a:r>
            <a:endParaRPr lang="hu-HU"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Tartalom helye 7" descr="berufschule.jpg.crdownload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698206" y="3099594"/>
            <a:ext cx="2857500" cy="2228850"/>
          </a:xfrm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57158" y="620688"/>
            <a:ext cx="8215370" cy="1296144"/>
          </a:xfrm>
        </p:spPr>
        <p:txBody>
          <a:bodyPr>
            <a:noAutofit/>
          </a:bodyPr>
          <a:lstStyle/>
          <a:p>
            <a:pPr algn="ctr"/>
            <a:r>
              <a:rPr lang="hu-HU" sz="2800" i="1" dirty="0">
                <a:latin typeface="Arial" panose="020B0604020202020204" pitchFamily="34" charset="0"/>
                <a:cs typeface="Arial" panose="020B0604020202020204" pitchFamily="34" charset="0"/>
              </a:rPr>
              <a:t>Partner </a:t>
            </a:r>
            <a:r>
              <a:rPr lang="hu-HU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School</a:t>
            </a:r>
            <a:r>
              <a:rPr lang="hu-HU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hu-HU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Aschaffenburg</a:t>
            </a:r>
            <a:r>
              <a:rPr lang="hu-HU" sz="2800" i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br>
              <a:rPr lang="hu-HU" sz="28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State</a:t>
            </a:r>
            <a:r>
              <a:rPr lang="hu-HU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Vocational</a:t>
            </a:r>
            <a:r>
              <a:rPr lang="hu-HU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School</a:t>
            </a:r>
            <a:r>
              <a:rPr lang="hu-HU" sz="2800" i="1" dirty="0">
                <a:latin typeface="Arial" panose="020B0604020202020204" pitchFamily="34" charset="0"/>
                <a:cs typeface="Arial" panose="020B0604020202020204" pitchFamily="34" charset="0"/>
              </a:rPr>
              <a:t> center </a:t>
            </a:r>
            <a:r>
              <a:rPr lang="hu-HU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Aschaffenburg</a:t>
            </a:r>
            <a:endParaRPr lang="hu-HU" sz="2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Tartalom helye 4" descr="Közös kép 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64050" y="2228056"/>
            <a:ext cx="2619375" cy="1962150"/>
          </a:xfrm>
          <a:prstGeom prst="rect">
            <a:avLst/>
          </a:prstGeom>
        </p:spPr>
      </p:pic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28596" y="2636911"/>
            <a:ext cx="3286148" cy="2592289"/>
          </a:xfrm>
        </p:spPr>
        <p:txBody>
          <a:bodyPr>
            <a:normAutofit fontScale="77500" lnSpcReduction="20000"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Our </a:t>
            </a:r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partner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school in Aschaffenburg maintains good relations with other partner schools around the world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hu-H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Our</a:t>
            </a:r>
            <a:r>
              <a:rPr lang="hu-H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school</a:t>
            </a:r>
            <a:r>
              <a:rPr lang="hu-H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is </a:t>
            </a:r>
            <a:r>
              <a:rPr lang="hu-H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one</a:t>
            </a:r>
            <a:r>
              <a:rPr lang="hu-H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hu-H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hu-H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oldest</a:t>
            </a:r>
            <a:r>
              <a:rPr lang="hu-H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partners</a:t>
            </a:r>
            <a:r>
              <a:rPr lang="hu-H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hu-H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theirs</a:t>
            </a:r>
            <a:r>
              <a:rPr lang="hu-H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hu-H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28596" y="908720"/>
            <a:ext cx="7887820" cy="864518"/>
          </a:xfrm>
        </p:spPr>
        <p:txBody>
          <a:bodyPr>
            <a:noAutofit/>
          </a:bodyPr>
          <a:lstStyle/>
          <a:p>
            <a:pPr algn="ctr"/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Courses </a:t>
            </a:r>
            <a:r>
              <a:rPr lang="hu-HU" sz="2800" i="1" dirty="0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 our </a:t>
            </a:r>
            <a:r>
              <a:rPr lang="hu-HU" sz="2800" i="1" dirty="0">
                <a:latin typeface="Arial" panose="020B0604020202020204" pitchFamily="34" charset="0"/>
                <a:cs typeface="Arial" panose="020B0604020202020204" pitchFamily="34" charset="0"/>
              </a:rPr>
              <a:t>partner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 school:</a:t>
            </a:r>
            <a:b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hu-HU" sz="2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Tartalom helye 4" descr="317643327_1297754640795475_4420201467159959001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59213" y="1773238"/>
            <a:ext cx="3829050" cy="2871787"/>
          </a:xfrm>
        </p:spPr>
      </p:pic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628801"/>
            <a:ext cx="3008313" cy="3096344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ü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Receptionist</a:t>
            </a:r>
          </a:p>
          <a:p>
            <a:pPr>
              <a:buFont typeface="Wingdings" pitchFamily="2" charset="2"/>
              <a:buChar char="ü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cook</a:t>
            </a:r>
          </a:p>
          <a:p>
            <a:pPr>
              <a:buFont typeface="Wingdings" pitchFamily="2" charset="2"/>
              <a:buChar char="ü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butcher</a:t>
            </a:r>
          </a:p>
          <a:p>
            <a:pPr>
              <a:buFont typeface="Wingdings" pitchFamily="2" charset="2"/>
              <a:buChar char="ü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confectioner</a:t>
            </a:r>
          </a:p>
          <a:p>
            <a:pPr>
              <a:buFont typeface="Wingdings" pitchFamily="2" charset="2"/>
              <a:buChar char="ü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waiter</a:t>
            </a:r>
            <a:endParaRPr lang="hu-H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71472" y="836712"/>
            <a:ext cx="8229600" cy="907746"/>
          </a:xfrm>
        </p:spPr>
        <p:txBody>
          <a:bodyPr>
            <a:normAutofit fontScale="90000"/>
          </a:bodyPr>
          <a:lstStyle/>
          <a:p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We took part </a:t>
            </a:r>
            <a:r>
              <a:rPr lang="en-US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a pastry chef's practical class at the </a:t>
            </a:r>
            <a:r>
              <a:rPr lang="en-US" sz="3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Beruffschule</a:t>
            </a:r>
            <a:r>
              <a:rPr lang="hu-HU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III.</a:t>
            </a:r>
            <a:endParaRPr lang="hu-HU" sz="3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2204865"/>
            <a:ext cx="4038600" cy="324036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We got to know </a:t>
            </a:r>
            <a:r>
              <a:rPr lang="hu-H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usage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hu-H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maintenence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hu-H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several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new </a:t>
            </a:r>
            <a:r>
              <a:rPr lang="hu-H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utensils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machines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After that, we took part in practical pastry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training,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where we baked Linzer baskets together with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German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students there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hu-H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We </a:t>
            </a:r>
            <a:r>
              <a:rPr lang="hu-H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practiced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group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work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into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international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 mixed </a:t>
            </a:r>
            <a:r>
              <a:rPr lang="hu-H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groups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hu-HU" dirty="0"/>
          </a:p>
        </p:txBody>
      </p:sp>
      <p:pic>
        <p:nvPicPr>
          <p:cNvPr id="5" name="Tartalom helye 4" descr="Cukrász suli 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 rot="10800000" flipV="1">
            <a:off x="5076056" y="1308881"/>
            <a:ext cx="2593345" cy="2204149"/>
          </a:xfrm>
          <a:prstGeom prst="rect">
            <a:avLst/>
          </a:prstGeom>
        </p:spPr>
      </p:pic>
      <p:pic>
        <p:nvPicPr>
          <p:cNvPr id="6" name="Kép 5" descr="Cukrász suli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48733" y="3862247"/>
            <a:ext cx="3047989" cy="2572789"/>
          </a:xfrm>
          <a:prstGeom prst="rect">
            <a:avLst/>
          </a:prstGeom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i="1" dirty="0">
                <a:solidFill>
                  <a:schemeClr val="tx1">
                    <a:lumMod val="95000"/>
                  </a:schemeClr>
                </a:solidFill>
                <a:latin typeface="Baskerville Old Face" pitchFamily="18" charset="0"/>
              </a:rPr>
              <a:t> </a:t>
            </a:r>
            <a:r>
              <a:rPr lang="hu-HU" sz="3600" i="1" dirty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Visit </a:t>
            </a:r>
            <a:r>
              <a:rPr lang="hu-HU" sz="3600" i="1" dirty="0" err="1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hu-HU" sz="3600" i="1" dirty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3600" i="1" dirty="0" err="1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</a:t>
            </a:r>
            <a:r>
              <a:rPr lang="hu-HU" sz="3600" i="1" dirty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partner </a:t>
            </a:r>
            <a:r>
              <a:rPr lang="hu-HU" sz="3600" i="1" dirty="0" err="1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school</a:t>
            </a:r>
            <a:endParaRPr lang="hu-HU" sz="3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8258204" cy="639762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had the opportunity managers of our </a:t>
            </a:r>
            <a:r>
              <a:rPr lang="hu-HU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partner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school to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host the teachers and taste Hungarian food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hu-HU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Tartalom helye 6" descr="Finger food terités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142976" y="2304846"/>
            <a:ext cx="2860988" cy="2143140"/>
          </a:xfrm>
          <a:prstGeom prst="rect">
            <a:avLst/>
          </a:prstGeom>
        </p:spPr>
      </p:pic>
      <p:pic>
        <p:nvPicPr>
          <p:cNvPr id="8" name="Kép 7" descr="Étele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4324" y="4077072"/>
            <a:ext cx="2428892" cy="1819461"/>
          </a:xfrm>
          <a:prstGeom prst="rect">
            <a:avLst/>
          </a:prstGeom>
        </p:spPr>
      </p:pic>
      <p:pic>
        <p:nvPicPr>
          <p:cNvPr id="9" name="Kép 8" descr="Étel 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8770110">
            <a:off x="7151761" y="2188149"/>
            <a:ext cx="1096471" cy="2428892"/>
          </a:xfrm>
          <a:prstGeom prst="rect">
            <a:avLst/>
          </a:prstGeom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340768"/>
            <a:ext cx="3008313" cy="1008112"/>
          </a:xfrm>
        </p:spPr>
        <p:txBody>
          <a:bodyPr>
            <a:noAutofit/>
          </a:bodyPr>
          <a:lstStyle/>
          <a:p>
            <a:r>
              <a:rPr lang="hu-HU" sz="28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Sights</a:t>
            </a:r>
            <a:r>
              <a:rPr lang="en-US" sz="28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see in Aschaffenburg</a:t>
            </a:r>
            <a:endParaRPr lang="hu-HU" sz="2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Tartalom helye 4" descr="kastély 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23928" y="836712"/>
            <a:ext cx="4824536" cy="2715717"/>
          </a:xfrm>
          <a:prstGeom prst="rect">
            <a:avLst/>
          </a:prstGeom>
        </p:spPr>
      </p:pic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1" y="2924944"/>
            <a:ext cx="3094210" cy="2528729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hu-HU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Johannisburg</a:t>
            </a:r>
            <a:r>
              <a:rPr lang="hu-H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Located on the banks of the Main, the building was converted into a museum after the Second World War.</a:t>
            </a:r>
            <a:endParaRPr lang="hu-HU" sz="24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hu-HU" sz="24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hu-HU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Pompejanum</a:t>
            </a:r>
            <a:r>
              <a:rPr lang="hu-H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was built between 1842-1849 by King Louis I of Bavaria</a:t>
            </a:r>
            <a:endParaRPr lang="hu-HU" sz="24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dirty="0"/>
          </a:p>
        </p:txBody>
      </p:sp>
      <p:pic>
        <p:nvPicPr>
          <p:cNvPr id="6" name="Kép 5" descr="közös kép 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3928" y="3714752"/>
            <a:ext cx="4824536" cy="2889732"/>
          </a:xfrm>
          <a:prstGeom prst="rect">
            <a:avLst/>
          </a:prstGeom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363272" cy="520585"/>
          </a:xfrm>
        </p:spPr>
        <p:txBody>
          <a:bodyPr>
            <a:normAutofit fontScale="90000"/>
          </a:bodyPr>
          <a:lstStyle/>
          <a:p>
            <a:pPr algn="ctr"/>
            <a:r>
              <a:rPr lang="hu-HU" i="1" dirty="0" err="1">
                <a:latin typeface="Arial" panose="020B0604020202020204" pitchFamily="34" charset="0"/>
                <a:cs typeface="Arial" panose="020B0604020202020204" pitchFamily="34" charset="0"/>
              </a:rPr>
              <a:t>Steigenberger</a:t>
            </a:r>
            <a:r>
              <a:rPr lang="hu-HU" i="1" dirty="0">
                <a:latin typeface="Arial" panose="020B0604020202020204" pitchFamily="34" charset="0"/>
                <a:cs typeface="Arial" panose="020B0604020202020204" pitchFamily="34" charset="0"/>
              </a:rPr>
              <a:t> Airport Hotel </a:t>
            </a:r>
            <a:r>
              <a:rPr lang="hu-HU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visit</a:t>
            </a:r>
            <a:r>
              <a:rPr lang="hu-HU" i="1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hu-HU" i="1" dirty="0">
                <a:latin typeface="Arial" panose="020B0604020202020204" pitchFamily="34" charset="0"/>
                <a:cs typeface="Arial" panose="020B0604020202020204" pitchFamily="34" charset="0"/>
              </a:rPr>
              <a:t>Frankfurt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1357298"/>
            <a:ext cx="4040188" cy="4768865"/>
          </a:xfrm>
        </p:spPr>
        <p:txBody>
          <a:bodyPr>
            <a:normAutofit fontScale="55000" lnSpcReduction="2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hu-HU" sz="3800" dirty="0">
                <a:latin typeface="Arial" panose="020B0604020202020204" pitchFamily="34" charset="0"/>
                <a:cs typeface="Arial" panose="020B0604020202020204" pitchFamily="34" charset="0"/>
              </a:rPr>
              <a:t>544 </a:t>
            </a:r>
            <a:r>
              <a:rPr lang="hu-HU" sz="3800" dirty="0" err="1">
                <a:latin typeface="Arial" panose="020B0604020202020204" pitchFamily="34" charset="0"/>
                <a:cs typeface="Arial" panose="020B0604020202020204" pitchFamily="34" charset="0"/>
              </a:rPr>
              <a:t>rooms</a:t>
            </a:r>
            <a:endParaRPr lang="hu-HU"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hu-HU" sz="3800" dirty="0">
                <a:latin typeface="Arial" panose="020B0604020202020204" pitchFamily="34" charset="0"/>
                <a:cs typeface="Arial" panose="020B0604020202020204" pitchFamily="34" charset="0"/>
              </a:rPr>
              <a:t>20 </a:t>
            </a:r>
            <a:r>
              <a:rPr lang="hu-HU" sz="3800" dirty="0" err="1">
                <a:latin typeface="Arial" panose="020B0604020202020204" pitchFamily="34" charset="0"/>
                <a:cs typeface="Arial" panose="020B0604020202020204" pitchFamily="34" charset="0"/>
              </a:rPr>
              <a:t>luxury</a:t>
            </a:r>
            <a:r>
              <a:rPr lang="hu-HU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3800" dirty="0" err="1">
                <a:latin typeface="Arial" panose="020B0604020202020204" pitchFamily="34" charset="0"/>
                <a:cs typeface="Arial" panose="020B0604020202020204" pitchFamily="34" charset="0"/>
              </a:rPr>
              <a:t>suites</a:t>
            </a:r>
            <a:endParaRPr lang="hu-HU"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TVs</a:t>
            </a:r>
            <a:endParaRPr lang="hu-HU"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hu-HU" sz="3800" dirty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ellness</a:t>
            </a:r>
            <a:r>
              <a:rPr lang="hu-HU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showers, </a:t>
            </a:r>
            <a:endParaRPr lang="hu-HU"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air</a:t>
            </a:r>
            <a:r>
              <a:rPr lang="hu-HU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conditioning, </a:t>
            </a:r>
            <a:endParaRPr lang="hu-HU"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safes, </a:t>
            </a:r>
            <a:endParaRPr lang="hu-HU"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hu-HU" sz="38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inibars</a:t>
            </a:r>
            <a:r>
              <a:rPr lang="hu-HU" sz="3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u-HU" sz="3800" dirty="0">
                <a:latin typeface="Arial" panose="020B0604020202020204" pitchFamily="34" charset="0"/>
                <a:cs typeface="Arial" panose="020B0604020202020204" pitchFamily="34" charset="0"/>
              </a:rPr>
              <a:t>free WIFI,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u-HU" sz="3800" dirty="0" err="1">
                <a:latin typeface="Arial" panose="020B0604020202020204" pitchFamily="34" charset="0"/>
                <a:cs typeface="Arial" panose="020B0604020202020204" pitchFamily="34" charset="0"/>
              </a:rPr>
              <a:t>fine</a:t>
            </a:r>
            <a:r>
              <a:rPr lang="hu-HU" sz="3800" dirty="0">
                <a:latin typeface="Arial" panose="020B0604020202020204" pitchFamily="34" charset="0"/>
                <a:cs typeface="Arial" panose="020B0604020202020204" pitchFamily="34" charset="0"/>
              </a:rPr>
              <a:t> dining,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u-HU" sz="3800" dirty="0" err="1">
                <a:latin typeface="Arial" panose="020B0604020202020204" pitchFamily="34" charset="0"/>
                <a:cs typeface="Arial" panose="020B0604020202020204" pitchFamily="34" charset="0"/>
              </a:rPr>
              <a:t>fitness</a:t>
            </a:r>
            <a:r>
              <a:rPr lang="hu-HU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3800" dirty="0" err="1">
                <a:latin typeface="Arial" panose="020B0604020202020204" pitchFamily="34" charset="0"/>
                <a:cs typeface="Arial" panose="020B0604020202020204" pitchFamily="34" charset="0"/>
              </a:rPr>
              <a:t>area</a:t>
            </a:r>
            <a:r>
              <a:rPr lang="hu-HU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buNone/>
            </a:pPr>
            <a:endParaRPr lang="hu-HU" dirty="0"/>
          </a:p>
        </p:txBody>
      </p:sp>
      <p:pic>
        <p:nvPicPr>
          <p:cNvPr id="7" name="Tartalom helye 6" descr="SHR_FrankfurtAirport_0365283c03a72a85ad6fb24.jpg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4429124" y="1357299"/>
            <a:ext cx="4041775" cy="2286016"/>
          </a:xfrm>
        </p:spPr>
      </p:pic>
      <p:pic>
        <p:nvPicPr>
          <p:cNvPr id="8" name="Kép 7" descr="SHR_FrankfurtAirport_0295283c03a72a85ad6fa4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504" y="4000504"/>
            <a:ext cx="2952739" cy="2147447"/>
          </a:xfrm>
          <a:prstGeom prst="rect">
            <a:avLst/>
          </a:prstGeom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5649" y="836712"/>
            <a:ext cx="8352927" cy="520586"/>
          </a:xfrm>
        </p:spPr>
        <p:txBody>
          <a:bodyPr>
            <a:normAutofit/>
          </a:bodyPr>
          <a:lstStyle/>
          <a:p>
            <a:r>
              <a:rPr lang="hu-HU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Baskerville Old Face" pitchFamily="18" charset="0"/>
              </a:rPr>
              <a:t>Our</a:t>
            </a:r>
            <a:r>
              <a:rPr lang="hu-HU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Baskerville Old Face" pitchFamily="18" charset="0"/>
              </a:rPr>
              <a:t> </a:t>
            </a:r>
            <a:r>
              <a:rPr lang="hu-HU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Baskerville Old Face" pitchFamily="18" charset="0"/>
              </a:rPr>
              <a:t>Placement</a:t>
            </a:r>
            <a:r>
              <a:rPr lang="hu-HU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Baskerville Old Face" pitchFamily="18" charset="0"/>
              </a:rPr>
              <a:t>:  The </a:t>
            </a:r>
            <a:r>
              <a:rPr lang="hu-HU" sz="28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askerville Old Face" pitchFamily="18" charset="0"/>
              </a:rPr>
              <a:t>Hotel Wilder Mann </a:t>
            </a:r>
            <a:r>
              <a:rPr lang="hu-HU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Baskerville Old Face" pitchFamily="18" charset="0"/>
              </a:rPr>
              <a:t>Wildermann</a:t>
            </a:r>
            <a:endParaRPr lang="hu-HU" sz="2800" i="1" dirty="0">
              <a:latin typeface="Baskerville Old Face" pitchFamily="18" charset="0"/>
            </a:endParaRPr>
          </a:p>
        </p:txBody>
      </p:sp>
      <p:pic>
        <p:nvPicPr>
          <p:cNvPr id="5" name="Tartalom helye 3" descr="Hotel logó.pn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39552" y="1499139"/>
            <a:ext cx="2527690" cy="2144394"/>
          </a:xfrm>
        </p:spPr>
      </p:pic>
      <p:pic>
        <p:nvPicPr>
          <p:cNvPr id="6" name="Kép 5" descr="hotel belülrö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0694" y="1357298"/>
            <a:ext cx="3071834" cy="2301083"/>
          </a:xfrm>
          <a:prstGeom prst="rect">
            <a:avLst/>
          </a:prstGeom>
        </p:spPr>
      </p:pic>
      <p:pic>
        <p:nvPicPr>
          <p:cNvPr id="7" name="Kép 6" descr="Hotel kép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3108" y="3857628"/>
            <a:ext cx="4857784" cy="2817515"/>
          </a:xfrm>
          <a:prstGeom prst="rect">
            <a:avLst/>
          </a:prstGeom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CDCE0"/>
      </a:lt2>
      <a:accent1>
        <a:srgbClr val="415588"/>
      </a:accent1>
      <a:accent2>
        <a:srgbClr val="4294B6"/>
      </a:accent2>
      <a:accent3>
        <a:srgbClr val="087D7C"/>
      </a:accent3>
      <a:accent4>
        <a:srgbClr val="04B663"/>
      </a:accent4>
      <a:accent5>
        <a:srgbClr val="DF8822"/>
      </a:accent5>
      <a:accent6>
        <a:srgbClr val="BC410A"/>
      </a:accent6>
      <a:hlink>
        <a:srgbClr val="5977C4"/>
      </a:hlink>
      <a:folHlink>
        <a:srgbClr val="01A9BF"/>
      </a:folHlink>
    </a:clrScheme>
    <a:fontScheme name="Gallery">
      <a:majorFont>
        <a:latin typeface="Century Gothic" panose="020B0502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  <a:lumMod val="108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E050AC27-895F-4B90-991D-A6818FC89AB6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TM10001114[[fn=Galéria]]</Template>
  <TotalTime>182</TotalTime>
  <Words>570</Words>
  <Application>Microsoft Office PowerPoint</Application>
  <PresentationFormat>Diavetítés a képernyőre (4:3 oldalarány)</PresentationFormat>
  <Paragraphs>93</Paragraphs>
  <Slides>18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9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18</vt:i4>
      </vt:variant>
    </vt:vector>
  </HeadingPairs>
  <TitlesOfParts>
    <vt:vector size="28" baseType="lpstr">
      <vt:lpstr>Algerian</vt:lpstr>
      <vt:lpstr>Arial</vt:lpstr>
      <vt:lpstr>Arial Narrow</vt:lpstr>
      <vt:lpstr>Bahnschrift SemiBold</vt:lpstr>
      <vt:lpstr>Baskerville Old Face</vt:lpstr>
      <vt:lpstr>Calibri</vt:lpstr>
      <vt:lpstr>Century Gothic</vt:lpstr>
      <vt:lpstr>Tahoma</vt:lpstr>
      <vt:lpstr>Wingdings</vt:lpstr>
      <vt:lpstr>Gallery</vt:lpstr>
      <vt:lpstr>Erasmus+ VET Mobility, 2020-1-HU01-KA102-078492  FOOD-TOUR: Fostering Transferable Skills </vt:lpstr>
      <vt:lpstr>Partner School Connections: (Germany – Hungary)</vt:lpstr>
      <vt:lpstr>Partner School in Aschaffenburg: State Vocational School center Aschaffenburg</vt:lpstr>
      <vt:lpstr>Courses in our partner school: </vt:lpstr>
      <vt:lpstr>We took part in a pastry chef's practical class at the Beruffschule III.</vt:lpstr>
      <vt:lpstr> Visit to our partner school</vt:lpstr>
      <vt:lpstr>Sights to see in Aschaffenburg</vt:lpstr>
      <vt:lpstr>Steigenberger Airport Hotel visit in Frankfurt</vt:lpstr>
      <vt:lpstr>Our Placement:  The Hotel Wilder Mann Wildermann</vt:lpstr>
      <vt:lpstr>Accommodation:</vt:lpstr>
      <vt:lpstr>Events at the Hotel Wildermann</vt:lpstr>
      <vt:lpstr>The work circle and colleagues</vt:lpstr>
      <vt:lpstr>The work circle and colleagues</vt:lpstr>
      <vt:lpstr>Selective waste collection and recycling</vt:lpstr>
      <vt:lpstr>My experiences while I was here</vt:lpstr>
      <vt:lpstr>Breuhause Faust</vt:lpstr>
      <vt:lpstr> Christmas market in Aschaffenburg  It is held every year in front of Johanniburg Castle </vt:lpstr>
      <vt:lpstr>Thank you for the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Erasmus+ VET Mobility, 2020-1-HU01-KA102-078492  FOOD-TOUR: Fostering Transferable Skills</dc:title>
  <dc:creator>HP</dc:creator>
  <cp:lastModifiedBy>KissneSzBarbara</cp:lastModifiedBy>
  <cp:revision>14</cp:revision>
  <dcterms:created xsi:type="dcterms:W3CDTF">2022-12-04T12:41:34Z</dcterms:created>
  <dcterms:modified xsi:type="dcterms:W3CDTF">2023-05-08T06:14:46Z</dcterms:modified>
</cp:coreProperties>
</file>